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sldIdLst>
    <p:sldId id="305" r:id="rId5"/>
    <p:sldId id="306" r:id="rId6"/>
    <p:sldId id="341" r:id="rId7"/>
    <p:sldId id="322" r:id="rId8"/>
    <p:sldId id="323" r:id="rId9"/>
    <p:sldId id="326" r:id="rId10"/>
    <p:sldId id="325" r:id="rId11"/>
    <p:sldId id="329" r:id="rId12"/>
    <p:sldId id="319" r:id="rId13"/>
    <p:sldId id="330" r:id="rId14"/>
    <p:sldId id="331" r:id="rId15"/>
    <p:sldId id="332" r:id="rId16"/>
    <p:sldId id="334" r:id="rId17"/>
    <p:sldId id="335" r:id="rId18"/>
    <p:sldId id="339" r:id="rId19"/>
    <p:sldId id="333" r:id="rId20"/>
    <p:sldId id="336" r:id="rId21"/>
    <p:sldId id="338" r:id="rId22"/>
    <p:sldId id="337" r:id="rId23"/>
    <p:sldId id="328" r:id="rId24"/>
    <p:sldId id="362" r:id="rId25"/>
    <p:sldId id="342" r:id="rId26"/>
    <p:sldId id="343" r:id="rId27"/>
    <p:sldId id="344" r:id="rId28"/>
    <p:sldId id="347" r:id="rId29"/>
    <p:sldId id="345" r:id="rId30"/>
    <p:sldId id="346" r:id="rId31"/>
    <p:sldId id="361" r:id="rId32"/>
    <p:sldId id="359" r:id="rId33"/>
    <p:sldId id="349" r:id="rId34"/>
    <p:sldId id="360" r:id="rId35"/>
    <p:sldId id="358" r:id="rId36"/>
    <p:sldId id="348" r:id="rId37"/>
    <p:sldId id="351" r:id="rId38"/>
    <p:sldId id="363" r:id="rId39"/>
    <p:sldId id="364" r:id="rId40"/>
    <p:sldId id="357" r:id="rId41"/>
    <p:sldId id="340" r:id="rId42"/>
    <p:sldId id="365" r:id="rId43"/>
    <p:sldId id="366" r:id="rId44"/>
    <p:sldId id="350" r:id="rId45"/>
    <p:sldId id="352" r:id="rId46"/>
    <p:sldId id="353" r:id="rId47"/>
    <p:sldId id="354" r:id="rId48"/>
    <p:sldId id="355" r:id="rId49"/>
    <p:sldId id="356" r:id="rId50"/>
    <p:sldId id="32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587" autoAdjust="0"/>
  </p:normalViewPr>
  <p:slideViewPr>
    <p:cSldViewPr>
      <p:cViewPr varScale="1">
        <p:scale>
          <a:sx n="87" d="100"/>
          <a:sy n="87" d="100"/>
        </p:scale>
        <p:origin x="15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40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Bean" userId="4d8f062d-e746-44e5-85c7-c0c8c6a52819" providerId="ADAL" clId="{70D04200-44FF-4C4C-B457-0893306B7A2E}"/>
    <pc:docChg chg="custSel addSld modSld sldOrd">
      <pc:chgData name="Richard Bean" userId="4d8f062d-e746-44e5-85c7-c0c8c6a52819" providerId="ADAL" clId="{70D04200-44FF-4C4C-B457-0893306B7A2E}" dt="2022-11-03T00:21:35.593" v="1160"/>
      <pc:docMkLst>
        <pc:docMk/>
      </pc:docMkLst>
      <pc:sldChg chg="addSp delSp modSp">
        <pc:chgData name="Richard Bean" userId="4d8f062d-e746-44e5-85c7-c0c8c6a52819" providerId="ADAL" clId="{70D04200-44FF-4C4C-B457-0893306B7A2E}" dt="2022-11-03T00:21:35.593" v="1160"/>
        <pc:sldMkLst>
          <pc:docMk/>
          <pc:sldMk cId="2626344281" sldId="305"/>
        </pc:sldMkLst>
        <pc:spChg chg="add mod">
          <ac:chgData name="Richard Bean" userId="4d8f062d-e746-44e5-85c7-c0c8c6a52819" providerId="ADAL" clId="{70D04200-44FF-4C4C-B457-0893306B7A2E}" dt="2022-11-03T00:21:35.593" v="1160"/>
          <ac:spMkLst>
            <pc:docMk/>
            <pc:sldMk cId="2626344281" sldId="305"/>
            <ac:spMk id="5" creationId="{41544ACA-8C45-423F-BBEC-406D82CB9E24}"/>
          </ac:spMkLst>
        </pc:spChg>
        <pc:picChg chg="add">
          <ac:chgData name="Richard Bean" userId="4d8f062d-e746-44e5-85c7-c0c8c6a52819" providerId="ADAL" clId="{70D04200-44FF-4C4C-B457-0893306B7A2E}" dt="2022-11-03T00:19:28.749" v="1154"/>
          <ac:picMkLst>
            <pc:docMk/>
            <pc:sldMk cId="2626344281" sldId="305"/>
            <ac:picMk id="1026" creationId="{438C4803-22D8-47CD-8A68-7169005CB75E}"/>
          </ac:picMkLst>
        </pc:picChg>
        <pc:picChg chg="add del">
          <ac:chgData name="Richard Bean" userId="4d8f062d-e746-44e5-85c7-c0c8c6a52819" providerId="ADAL" clId="{70D04200-44FF-4C4C-B457-0893306B7A2E}" dt="2022-11-03T00:21:24.845" v="1158"/>
          <ac:picMkLst>
            <pc:docMk/>
            <pc:sldMk cId="2626344281" sldId="305"/>
            <ac:picMk id="1028" creationId="{6E6EE175-0D63-467C-A58A-DA3AF263EA8C}"/>
          </ac:picMkLst>
        </pc:picChg>
        <pc:picChg chg="add">
          <ac:chgData name="Richard Bean" userId="4d8f062d-e746-44e5-85c7-c0c8c6a52819" providerId="ADAL" clId="{70D04200-44FF-4C4C-B457-0893306B7A2E}" dt="2022-11-03T00:21:25.792" v="1159"/>
          <ac:picMkLst>
            <pc:docMk/>
            <pc:sldMk cId="2626344281" sldId="305"/>
            <ac:picMk id="1030" creationId="{829AFC6C-0C71-4F4B-A460-4121D502E376}"/>
          </ac:picMkLst>
        </pc:picChg>
      </pc:sldChg>
      <pc:sldChg chg="modSp modNotesTx">
        <pc:chgData name="Richard Bean" userId="4d8f062d-e746-44e5-85c7-c0c8c6a52819" providerId="ADAL" clId="{70D04200-44FF-4C4C-B457-0893306B7A2E}" dt="2022-10-31T01:12:42.265" v="969" actId="6549"/>
        <pc:sldMkLst>
          <pc:docMk/>
          <pc:sldMk cId="2716377504" sldId="306"/>
        </pc:sldMkLst>
        <pc:spChg chg="mod">
          <ac:chgData name="Richard Bean" userId="4d8f062d-e746-44e5-85c7-c0c8c6a52819" providerId="ADAL" clId="{70D04200-44FF-4C4C-B457-0893306B7A2E}" dt="2022-10-30T22:26:23.674" v="169" actId="20577"/>
          <ac:spMkLst>
            <pc:docMk/>
            <pc:sldMk cId="2716377504" sldId="306"/>
            <ac:spMk id="2" creationId="{E433AC9C-37FF-49F4-A671-242D896CB188}"/>
          </ac:spMkLst>
        </pc:spChg>
        <pc:spChg chg="mod">
          <ac:chgData name="Richard Bean" userId="4d8f062d-e746-44e5-85c7-c0c8c6a52819" providerId="ADAL" clId="{70D04200-44FF-4C4C-B457-0893306B7A2E}" dt="2022-10-30T22:40:18.162" v="968" actId="20577"/>
          <ac:spMkLst>
            <pc:docMk/>
            <pc:sldMk cId="2716377504" sldId="306"/>
            <ac:spMk id="4" creationId="{AF44E5D5-D331-42C0-A40C-66276A514DFE}"/>
          </ac:spMkLst>
        </pc:spChg>
      </pc:sldChg>
      <pc:sldChg chg="modSp modNotesTx">
        <pc:chgData name="Richard Bean" userId="4d8f062d-e746-44e5-85c7-c0c8c6a52819" providerId="ADAL" clId="{70D04200-44FF-4C4C-B457-0893306B7A2E}" dt="2022-10-31T01:13:56.466" v="1003" actId="20577"/>
        <pc:sldMkLst>
          <pc:docMk/>
          <pc:sldMk cId="2800730244" sldId="322"/>
        </pc:sldMkLst>
        <pc:spChg chg="mod">
          <ac:chgData name="Richard Bean" userId="4d8f062d-e746-44e5-85c7-c0c8c6a52819" providerId="ADAL" clId="{70D04200-44FF-4C4C-B457-0893306B7A2E}" dt="2022-10-31T01:13:56.466" v="1003" actId="20577"/>
          <ac:spMkLst>
            <pc:docMk/>
            <pc:sldMk cId="2800730244" sldId="322"/>
            <ac:spMk id="4" creationId="{AF44E5D5-D331-42C0-A40C-66276A514DFE}"/>
          </ac:spMkLst>
        </pc:spChg>
      </pc:sldChg>
      <pc:sldChg chg="modNotesTx">
        <pc:chgData name="Richard Bean" userId="4d8f062d-e746-44e5-85c7-c0c8c6a52819" providerId="ADAL" clId="{70D04200-44FF-4C4C-B457-0893306B7A2E}" dt="2022-10-31T01:12:49.815" v="972" actId="6549"/>
        <pc:sldMkLst>
          <pc:docMk/>
          <pc:sldMk cId="2620682169" sldId="323"/>
        </pc:sldMkLst>
      </pc:sldChg>
      <pc:sldChg chg="modSp modNotesTx">
        <pc:chgData name="Richard Bean" userId="4d8f062d-e746-44e5-85c7-c0c8c6a52819" providerId="ADAL" clId="{70D04200-44FF-4C4C-B457-0893306B7A2E}" dt="2022-11-02T05:43:09.588" v="1111"/>
        <pc:sldMkLst>
          <pc:docMk/>
          <pc:sldMk cId="3089924875" sldId="325"/>
        </pc:sldMkLst>
        <pc:spChg chg="mod">
          <ac:chgData name="Richard Bean" userId="4d8f062d-e746-44e5-85c7-c0c8c6a52819" providerId="ADAL" clId="{70D04200-44FF-4C4C-B457-0893306B7A2E}" dt="2022-11-02T05:43:09.588" v="1111"/>
          <ac:spMkLst>
            <pc:docMk/>
            <pc:sldMk cId="3089924875" sldId="325"/>
            <ac:spMk id="4" creationId="{AF44E5D5-D331-42C0-A40C-66276A514DFE}"/>
          </ac:spMkLst>
        </pc:spChg>
      </pc:sldChg>
      <pc:sldChg chg="addSp modSp modNotesTx">
        <pc:chgData name="Richard Bean" userId="4d8f062d-e746-44e5-85c7-c0c8c6a52819" providerId="ADAL" clId="{70D04200-44FF-4C4C-B457-0893306B7A2E}" dt="2022-11-02T05:40:22.970" v="1110"/>
        <pc:sldMkLst>
          <pc:docMk/>
          <pc:sldMk cId="1707192621" sldId="326"/>
        </pc:sldMkLst>
        <pc:picChg chg="add mod">
          <ac:chgData name="Richard Bean" userId="4d8f062d-e746-44e5-85c7-c0c8c6a52819" providerId="ADAL" clId="{70D04200-44FF-4C4C-B457-0893306B7A2E}" dt="2022-11-02T05:40:22.970" v="1110"/>
          <ac:picMkLst>
            <pc:docMk/>
            <pc:sldMk cId="1707192621" sldId="326"/>
            <ac:picMk id="6" creationId="{595E55ED-65C7-414D-849B-61C407AE8508}"/>
          </ac:picMkLst>
        </pc:picChg>
      </pc:sldChg>
      <pc:sldChg chg="modSp">
        <pc:chgData name="Richard Bean" userId="4d8f062d-e746-44e5-85c7-c0c8c6a52819" providerId="ADAL" clId="{70D04200-44FF-4C4C-B457-0893306B7A2E}" dt="2022-11-02T06:09:35.953" v="1133"/>
        <pc:sldMkLst>
          <pc:docMk/>
          <pc:sldMk cId="3270912891" sldId="337"/>
        </pc:sldMkLst>
        <pc:spChg chg="mod">
          <ac:chgData name="Richard Bean" userId="4d8f062d-e746-44e5-85c7-c0c8c6a52819" providerId="ADAL" clId="{70D04200-44FF-4C4C-B457-0893306B7A2E}" dt="2022-11-02T06:09:35.953" v="1133"/>
          <ac:spMkLst>
            <pc:docMk/>
            <pc:sldMk cId="3270912891" sldId="337"/>
            <ac:spMk id="5" creationId="{B99B73C7-3083-44B0-BD4A-361C2B0D65B7}"/>
          </ac:spMkLst>
        </pc:spChg>
      </pc:sldChg>
      <pc:sldChg chg="modSp">
        <pc:chgData name="Richard Bean" userId="4d8f062d-e746-44e5-85c7-c0c8c6a52819" providerId="ADAL" clId="{70D04200-44FF-4C4C-B457-0893306B7A2E}" dt="2022-11-02T05:56:37.339" v="1127"/>
        <pc:sldMkLst>
          <pc:docMk/>
          <pc:sldMk cId="2641741253" sldId="339"/>
        </pc:sldMkLst>
        <pc:spChg chg="mod">
          <ac:chgData name="Richard Bean" userId="4d8f062d-e746-44e5-85c7-c0c8c6a52819" providerId="ADAL" clId="{70D04200-44FF-4C4C-B457-0893306B7A2E}" dt="2022-11-02T05:56:37.339" v="1127"/>
          <ac:spMkLst>
            <pc:docMk/>
            <pc:sldMk cId="2641741253" sldId="339"/>
            <ac:spMk id="5" creationId="{6C3AAF26-C844-4C58-B7D8-3DD5242A74E3}"/>
          </ac:spMkLst>
        </pc:spChg>
      </pc:sldChg>
      <pc:sldChg chg="addSp">
        <pc:chgData name="Richard Bean" userId="4d8f062d-e746-44e5-85c7-c0c8c6a52819" providerId="ADAL" clId="{70D04200-44FF-4C4C-B457-0893306B7A2E}" dt="2022-11-02T05:57:04.880" v="1128"/>
        <pc:sldMkLst>
          <pc:docMk/>
          <pc:sldMk cId="3506582009" sldId="340"/>
        </pc:sldMkLst>
        <pc:spChg chg="add">
          <ac:chgData name="Richard Bean" userId="4d8f062d-e746-44e5-85c7-c0c8c6a52819" providerId="ADAL" clId="{70D04200-44FF-4C4C-B457-0893306B7A2E}" dt="2022-11-02T05:57:04.880" v="1128"/>
          <ac:spMkLst>
            <pc:docMk/>
            <pc:sldMk cId="3506582009" sldId="340"/>
            <ac:spMk id="7" creationId="{61184E30-9D9C-48B3-A705-381E6FD7F9C2}"/>
          </ac:spMkLst>
        </pc:spChg>
      </pc:sldChg>
      <pc:sldChg chg="add modNotesTx">
        <pc:chgData name="Richard Bean" userId="4d8f062d-e746-44e5-85c7-c0c8c6a52819" providerId="ADAL" clId="{70D04200-44FF-4C4C-B457-0893306B7A2E}" dt="2022-10-31T01:12:45.745" v="970" actId="6549"/>
        <pc:sldMkLst>
          <pc:docMk/>
          <pc:sldMk cId="3075199549" sldId="341"/>
        </pc:sldMkLst>
      </pc:sldChg>
      <pc:sldChg chg="addSp modSp">
        <pc:chgData name="Richard Bean" userId="4d8f062d-e746-44e5-85c7-c0c8c6a52819" providerId="ADAL" clId="{70D04200-44FF-4C4C-B457-0893306B7A2E}" dt="2022-11-02T06:37:15.020" v="1143" actId="11529"/>
        <pc:sldMkLst>
          <pc:docMk/>
          <pc:sldMk cId="1738551921" sldId="344"/>
        </pc:sldMkLst>
        <pc:cxnChg chg="add mod">
          <ac:chgData name="Richard Bean" userId="4d8f062d-e746-44e5-85c7-c0c8c6a52819" providerId="ADAL" clId="{70D04200-44FF-4C4C-B457-0893306B7A2E}" dt="2022-11-02T06:37:15.020" v="1143" actId="11529"/>
          <ac:cxnSpMkLst>
            <pc:docMk/>
            <pc:sldMk cId="1738551921" sldId="344"/>
            <ac:cxnSpMk id="7" creationId="{E6357ECB-97DA-4392-A8B3-29F5D618E1A8}"/>
          </ac:cxnSpMkLst>
        </pc:cxnChg>
      </pc:sldChg>
      <pc:sldChg chg="addSp modSp">
        <pc:chgData name="Richard Bean" userId="4d8f062d-e746-44e5-85c7-c0c8c6a52819" providerId="ADAL" clId="{70D04200-44FF-4C4C-B457-0893306B7A2E}" dt="2022-11-02T06:37:30.462" v="1144" actId="11529"/>
        <pc:sldMkLst>
          <pc:docMk/>
          <pc:sldMk cId="3968028837" sldId="347"/>
        </pc:sldMkLst>
        <pc:cxnChg chg="add mod">
          <ac:chgData name="Richard Bean" userId="4d8f062d-e746-44e5-85c7-c0c8c6a52819" providerId="ADAL" clId="{70D04200-44FF-4C4C-B457-0893306B7A2E}" dt="2022-11-02T06:37:30.462" v="1144" actId="11529"/>
          <ac:cxnSpMkLst>
            <pc:docMk/>
            <pc:sldMk cId="3968028837" sldId="347"/>
            <ac:cxnSpMk id="7" creationId="{B244FDFE-CF6B-4F83-B299-A64E4FB8170F}"/>
          </ac:cxnSpMkLst>
        </pc:cxnChg>
      </pc:sldChg>
      <pc:sldChg chg="addSp modSp">
        <pc:chgData name="Richard Bean" userId="4d8f062d-e746-44e5-85c7-c0c8c6a52819" providerId="ADAL" clId="{70D04200-44FF-4C4C-B457-0893306B7A2E}" dt="2022-11-03T00:07:43.034" v="1151"/>
        <pc:sldMkLst>
          <pc:docMk/>
          <pc:sldMk cId="3923902103" sldId="349"/>
        </pc:sldMkLst>
        <pc:spChg chg="add mod">
          <ac:chgData name="Richard Bean" userId="4d8f062d-e746-44e5-85c7-c0c8c6a52819" providerId="ADAL" clId="{70D04200-44FF-4C4C-B457-0893306B7A2E}" dt="2022-11-03T00:07:43.034" v="1151"/>
          <ac:spMkLst>
            <pc:docMk/>
            <pc:sldMk cId="3923902103" sldId="349"/>
            <ac:spMk id="10" creationId="{6440FA64-4180-4DEF-AD1A-DFD5139E292B}"/>
          </ac:spMkLst>
        </pc:spChg>
        <pc:picChg chg="add mod">
          <ac:chgData name="Richard Bean" userId="4d8f062d-e746-44e5-85c7-c0c8c6a52819" providerId="ADAL" clId="{70D04200-44FF-4C4C-B457-0893306B7A2E}" dt="2022-11-03T00:07:12.316" v="1148"/>
          <ac:picMkLst>
            <pc:docMk/>
            <pc:sldMk cId="3923902103" sldId="349"/>
            <ac:picMk id="5" creationId="{B7B2754A-CC93-4E68-B59B-99E3F248A9B5}"/>
          </ac:picMkLst>
        </pc:picChg>
      </pc:sldChg>
      <pc:sldChg chg="addSp modSp">
        <pc:chgData name="Richard Bean" userId="4d8f062d-e746-44e5-85c7-c0c8c6a52819" providerId="ADAL" clId="{70D04200-44FF-4C4C-B457-0893306B7A2E}" dt="2022-11-03T00:09:25.083" v="1153"/>
        <pc:sldMkLst>
          <pc:docMk/>
          <pc:sldMk cId="3512548343" sldId="351"/>
        </pc:sldMkLst>
        <pc:spChg chg="add mod">
          <ac:chgData name="Richard Bean" userId="4d8f062d-e746-44e5-85c7-c0c8c6a52819" providerId="ADAL" clId="{70D04200-44FF-4C4C-B457-0893306B7A2E}" dt="2022-11-03T00:09:25.083" v="1153"/>
          <ac:spMkLst>
            <pc:docMk/>
            <pc:sldMk cId="3512548343" sldId="351"/>
            <ac:spMk id="7" creationId="{D66D84F0-964A-4F20-8AD6-BC94CEE7168C}"/>
          </ac:spMkLst>
        </pc:spChg>
        <pc:picChg chg="add mod">
          <ac:chgData name="Richard Bean" userId="4d8f062d-e746-44e5-85c7-c0c8c6a52819" providerId="ADAL" clId="{70D04200-44FF-4C4C-B457-0893306B7A2E}" dt="2022-11-03T00:08:52.443" v="1152"/>
          <ac:picMkLst>
            <pc:docMk/>
            <pc:sldMk cId="3512548343" sldId="351"/>
            <ac:picMk id="9" creationId="{5DF6E017-B686-4BC6-A88B-BD6A77F6D64E}"/>
          </ac:picMkLst>
        </pc:picChg>
      </pc:sldChg>
      <pc:sldChg chg="addSp modSp">
        <pc:chgData name="Richard Bean" userId="4d8f062d-e746-44e5-85c7-c0c8c6a52819" providerId="ADAL" clId="{70D04200-44FF-4C4C-B457-0893306B7A2E}" dt="2022-11-02T05:28:27.238" v="1100"/>
        <pc:sldMkLst>
          <pc:docMk/>
          <pc:sldMk cId="531573734" sldId="352"/>
        </pc:sldMkLst>
        <pc:spChg chg="mod">
          <ac:chgData name="Richard Bean" userId="4d8f062d-e746-44e5-85c7-c0c8c6a52819" providerId="ADAL" clId="{70D04200-44FF-4C4C-B457-0893306B7A2E}" dt="2022-11-02T04:55:11.157" v="1083"/>
          <ac:spMkLst>
            <pc:docMk/>
            <pc:sldMk cId="531573734" sldId="352"/>
            <ac:spMk id="4" creationId="{A919F3EE-02A1-49B5-A066-AEBD23D382AF}"/>
          </ac:spMkLst>
        </pc:spChg>
        <pc:spChg chg="add">
          <ac:chgData name="Richard Bean" userId="4d8f062d-e746-44e5-85c7-c0c8c6a52819" providerId="ADAL" clId="{70D04200-44FF-4C4C-B457-0893306B7A2E}" dt="2022-11-02T05:28:27.238" v="1100"/>
          <ac:spMkLst>
            <pc:docMk/>
            <pc:sldMk cId="531573734" sldId="352"/>
            <ac:spMk id="8" creationId="{582E1588-F798-46F0-B82C-A1A1AE2C52DB}"/>
          </ac:spMkLst>
        </pc:spChg>
        <pc:picChg chg="add mod">
          <ac:chgData name="Richard Bean" userId="4d8f062d-e746-44e5-85c7-c0c8c6a52819" providerId="ADAL" clId="{70D04200-44FF-4C4C-B457-0893306B7A2E}" dt="2022-11-02T04:54:13.204" v="1082"/>
          <ac:picMkLst>
            <pc:docMk/>
            <pc:sldMk cId="531573734" sldId="352"/>
            <ac:picMk id="7" creationId="{F18FC016-947D-430D-A376-75352D142AFB}"/>
          </ac:picMkLst>
        </pc:picChg>
      </pc:sldChg>
      <pc:sldChg chg="addSp modSp">
        <pc:chgData name="Richard Bean" userId="4d8f062d-e746-44e5-85c7-c0c8c6a52819" providerId="ADAL" clId="{70D04200-44FF-4C4C-B457-0893306B7A2E}" dt="2022-11-02T05:30:01.733" v="1102"/>
        <pc:sldMkLst>
          <pc:docMk/>
          <pc:sldMk cId="199589692" sldId="353"/>
        </pc:sldMkLst>
        <pc:spChg chg="mod">
          <ac:chgData name="Richard Bean" userId="4d8f062d-e746-44e5-85c7-c0c8c6a52819" providerId="ADAL" clId="{70D04200-44FF-4C4C-B457-0893306B7A2E}" dt="2022-11-02T05:13:38.221" v="1091"/>
          <ac:spMkLst>
            <pc:docMk/>
            <pc:sldMk cId="199589692" sldId="353"/>
            <ac:spMk id="5" creationId="{B99B73C7-3083-44B0-BD4A-361C2B0D65B7}"/>
          </ac:spMkLst>
        </pc:spChg>
        <pc:spChg chg="add mod">
          <ac:chgData name="Richard Bean" userId="4d8f062d-e746-44e5-85c7-c0c8c6a52819" providerId="ADAL" clId="{70D04200-44FF-4C4C-B457-0893306B7A2E}" dt="2022-11-02T05:30:01.733" v="1102"/>
          <ac:spMkLst>
            <pc:docMk/>
            <pc:sldMk cId="199589692" sldId="353"/>
            <ac:spMk id="7" creationId="{E4E2134C-AA72-408A-A788-3028DE68192C}"/>
          </ac:spMkLst>
        </pc:spChg>
        <pc:picChg chg="add mod">
          <ac:chgData name="Richard Bean" userId="4d8f062d-e746-44e5-85c7-c0c8c6a52819" providerId="ADAL" clId="{70D04200-44FF-4C4C-B457-0893306B7A2E}" dt="2022-11-02T05:02:00.678" v="1084"/>
          <ac:picMkLst>
            <pc:docMk/>
            <pc:sldMk cId="199589692" sldId="353"/>
            <ac:picMk id="6" creationId="{F0ECAA4A-FCB3-4266-AB58-2FD9D2CEA24B}"/>
          </ac:picMkLst>
        </pc:picChg>
      </pc:sldChg>
      <pc:sldChg chg="addSp modSp">
        <pc:chgData name="Richard Bean" userId="4d8f062d-e746-44e5-85c7-c0c8c6a52819" providerId="ADAL" clId="{70D04200-44FF-4C4C-B457-0893306B7A2E}" dt="2022-11-02T05:32:06.886" v="1107"/>
        <pc:sldMkLst>
          <pc:docMk/>
          <pc:sldMk cId="223831887" sldId="354"/>
        </pc:sldMkLst>
        <pc:spChg chg="mod">
          <ac:chgData name="Richard Bean" userId="4d8f062d-e746-44e5-85c7-c0c8c6a52819" providerId="ADAL" clId="{70D04200-44FF-4C4C-B457-0893306B7A2E}" dt="2022-11-02T05:32:06.886" v="1107"/>
          <ac:spMkLst>
            <pc:docMk/>
            <pc:sldMk cId="223831887" sldId="354"/>
            <ac:spMk id="5" creationId="{B99B73C7-3083-44B0-BD4A-361C2B0D65B7}"/>
          </ac:spMkLst>
        </pc:spChg>
        <pc:spChg chg="add mod">
          <ac:chgData name="Richard Bean" userId="4d8f062d-e746-44e5-85c7-c0c8c6a52819" providerId="ADAL" clId="{70D04200-44FF-4C4C-B457-0893306B7A2E}" dt="2022-11-02T05:25:12.247" v="1099" actId="767"/>
          <ac:spMkLst>
            <pc:docMk/>
            <pc:sldMk cId="223831887" sldId="354"/>
            <ac:spMk id="7" creationId="{2BCC68A4-6A10-4512-8143-BDA8C072B83D}"/>
          </ac:spMkLst>
        </pc:spChg>
        <pc:picChg chg="add mod">
          <ac:chgData name="Richard Bean" userId="4d8f062d-e746-44e5-85c7-c0c8c6a52819" providerId="ADAL" clId="{70D04200-44FF-4C4C-B457-0893306B7A2E}" dt="2022-11-02T05:05:58.495" v="1085"/>
          <ac:picMkLst>
            <pc:docMk/>
            <pc:sldMk cId="223831887" sldId="354"/>
            <ac:picMk id="6" creationId="{A42429D9-E5D8-4009-A2AE-19BDEE2C4B29}"/>
          </ac:picMkLst>
        </pc:picChg>
      </pc:sldChg>
      <pc:sldChg chg="modSp">
        <pc:chgData name="Richard Bean" userId="4d8f062d-e746-44e5-85c7-c0c8c6a52819" providerId="ADAL" clId="{70D04200-44FF-4C4C-B457-0893306B7A2E}" dt="2022-11-02T05:32:31.978" v="1109"/>
        <pc:sldMkLst>
          <pc:docMk/>
          <pc:sldMk cId="1534167782" sldId="355"/>
        </pc:sldMkLst>
        <pc:spChg chg="mod">
          <ac:chgData name="Richard Bean" userId="4d8f062d-e746-44e5-85c7-c0c8c6a52819" providerId="ADAL" clId="{70D04200-44FF-4C4C-B457-0893306B7A2E}" dt="2022-11-02T05:32:31.978" v="1109"/>
          <ac:spMkLst>
            <pc:docMk/>
            <pc:sldMk cId="1534167782" sldId="355"/>
            <ac:spMk id="5" creationId="{B99B73C7-3083-44B0-BD4A-361C2B0D65B7}"/>
          </ac:spMkLst>
        </pc:spChg>
      </pc:sldChg>
      <pc:sldChg chg="modSp">
        <pc:chgData name="Richard Bean" userId="4d8f062d-e746-44e5-85c7-c0c8c6a52819" providerId="ADAL" clId="{70D04200-44FF-4C4C-B457-0893306B7A2E}" dt="2022-11-02T06:12:26.498" v="1136"/>
        <pc:sldMkLst>
          <pc:docMk/>
          <pc:sldMk cId="1756802336" sldId="356"/>
        </pc:sldMkLst>
        <pc:spChg chg="mod">
          <ac:chgData name="Richard Bean" userId="4d8f062d-e746-44e5-85c7-c0c8c6a52819" providerId="ADAL" clId="{70D04200-44FF-4C4C-B457-0893306B7A2E}" dt="2022-11-02T06:12:26.498" v="1136"/>
          <ac:spMkLst>
            <pc:docMk/>
            <pc:sldMk cId="1756802336" sldId="356"/>
            <ac:spMk id="5" creationId="{B99B73C7-3083-44B0-BD4A-361C2B0D65B7}"/>
          </ac:spMkLst>
        </pc:spChg>
      </pc:sldChg>
      <pc:sldChg chg="addSp modSp">
        <pc:chgData name="Richard Bean" userId="4d8f062d-e746-44e5-85c7-c0c8c6a52819" providerId="ADAL" clId="{70D04200-44FF-4C4C-B457-0893306B7A2E}" dt="2022-11-02T06:28:45.551" v="1142"/>
        <pc:sldMkLst>
          <pc:docMk/>
          <pc:sldMk cId="1410022768" sldId="357"/>
        </pc:sldMkLst>
        <pc:spChg chg="add mod">
          <ac:chgData name="Richard Bean" userId="4d8f062d-e746-44e5-85c7-c0c8c6a52819" providerId="ADAL" clId="{70D04200-44FF-4C4C-B457-0893306B7A2E}" dt="2022-11-02T06:27:52.739" v="1141"/>
          <ac:spMkLst>
            <pc:docMk/>
            <pc:sldMk cId="1410022768" sldId="357"/>
            <ac:spMk id="7" creationId="{7757DA76-328A-4E84-986E-46C906748309}"/>
          </ac:spMkLst>
        </pc:spChg>
        <pc:picChg chg="add">
          <ac:chgData name="Richard Bean" userId="4d8f062d-e746-44e5-85c7-c0c8c6a52819" providerId="ADAL" clId="{70D04200-44FF-4C4C-B457-0893306B7A2E}" dt="2022-11-02T06:27:29.181" v="1138"/>
          <ac:picMkLst>
            <pc:docMk/>
            <pc:sldMk cId="1410022768" sldId="357"/>
            <ac:picMk id="6" creationId="{B6D73770-2A17-4280-9DD5-BB5BADD1BF58}"/>
          </ac:picMkLst>
        </pc:picChg>
        <pc:picChg chg="add">
          <ac:chgData name="Richard Bean" userId="4d8f062d-e746-44e5-85c7-c0c8c6a52819" providerId="ADAL" clId="{70D04200-44FF-4C4C-B457-0893306B7A2E}" dt="2022-11-02T06:28:45.551" v="1142"/>
          <ac:picMkLst>
            <pc:docMk/>
            <pc:sldMk cId="1410022768" sldId="357"/>
            <ac:picMk id="8" creationId="{ED4F5911-367D-401D-BADB-175FB9D746EE}"/>
          </ac:picMkLst>
        </pc:picChg>
      </pc:sldChg>
      <pc:sldChg chg="modSp">
        <pc:chgData name="Richard Bean" userId="4d8f062d-e746-44e5-85c7-c0c8c6a52819" providerId="ADAL" clId="{70D04200-44FF-4C4C-B457-0893306B7A2E}" dt="2022-11-02T05:55:38.010" v="1126"/>
        <pc:sldMkLst>
          <pc:docMk/>
          <pc:sldMk cId="3305703620" sldId="358"/>
        </pc:sldMkLst>
        <pc:spChg chg="mod">
          <ac:chgData name="Richard Bean" userId="4d8f062d-e746-44e5-85c7-c0c8c6a52819" providerId="ADAL" clId="{70D04200-44FF-4C4C-B457-0893306B7A2E}" dt="2022-11-02T05:55:38.010" v="1126"/>
          <ac:spMkLst>
            <pc:docMk/>
            <pc:sldMk cId="3305703620" sldId="358"/>
            <ac:spMk id="6" creationId="{C8A24BF7-1157-4790-A6A8-0845D12E2866}"/>
          </ac:spMkLst>
        </pc:spChg>
      </pc:sldChg>
      <pc:sldChg chg="addSp modSp">
        <pc:chgData name="Richard Bean" userId="4d8f062d-e746-44e5-85c7-c0c8c6a52819" providerId="ADAL" clId="{70D04200-44FF-4C4C-B457-0893306B7A2E}" dt="2022-11-02T23:56:38.470" v="1147"/>
        <pc:sldMkLst>
          <pc:docMk/>
          <pc:sldMk cId="2157434406" sldId="359"/>
        </pc:sldMkLst>
        <pc:spChg chg="mod">
          <ac:chgData name="Richard Bean" userId="4d8f062d-e746-44e5-85c7-c0c8c6a52819" providerId="ADAL" clId="{70D04200-44FF-4C4C-B457-0893306B7A2E}" dt="2022-11-02T23:56:38.470" v="1147"/>
          <ac:spMkLst>
            <pc:docMk/>
            <pc:sldMk cId="2157434406" sldId="359"/>
            <ac:spMk id="6" creationId="{3D3AFAA5-3708-40CF-BD71-DD1A3EFDD7F9}"/>
          </ac:spMkLst>
        </pc:spChg>
        <pc:picChg chg="add mod">
          <ac:chgData name="Richard Bean" userId="4d8f062d-e746-44e5-85c7-c0c8c6a52819" providerId="ADAL" clId="{70D04200-44FF-4C4C-B457-0893306B7A2E}" dt="2022-11-02T23:54:13.132" v="1146"/>
          <ac:picMkLst>
            <pc:docMk/>
            <pc:sldMk cId="2157434406" sldId="359"/>
            <ac:picMk id="8" creationId="{B9848218-3CF6-4860-9C8B-141B69463A56}"/>
          </ac:picMkLst>
        </pc:picChg>
      </pc:sldChg>
      <pc:sldChg chg="modSp">
        <pc:chgData name="Richard Bean" userId="4d8f062d-e746-44e5-85c7-c0c8c6a52819" providerId="ADAL" clId="{70D04200-44FF-4C4C-B457-0893306B7A2E}" dt="2022-11-02T07:49:01.597" v="1145"/>
        <pc:sldMkLst>
          <pc:docMk/>
          <pc:sldMk cId="2142997600" sldId="360"/>
        </pc:sldMkLst>
        <pc:spChg chg="mod">
          <ac:chgData name="Richard Bean" userId="4d8f062d-e746-44e5-85c7-c0c8c6a52819" providerId="ADAL" clId="{70D04200-44FF-4C4C-B457-0893306B7A2E}" dt="2022-11-02T07:49:01.597" v="1145"/>
          <ac:spMkLst>
            <pc:docMk/>
            <pc:sldMk cId="2142997600" sldId="360"/>
            <ac:spMk id="2" creationId="{E433AC9C-37FF-49F4-A671-242D896CB188}"/>
          </ac:spMkLst>
        </pc:spChg>
      </pc:sldChg>
      <pc:sldChg chg="addSp modSp ord">
        <pc:chgData name="Richard Bean" userId="4d8f062d-e746-44e5-85c7-c0c8c6a52819" providerId="ADAL" clId="{70D04200-44FF-4C4C-B457-0893306B7A2E}" dt="2022-11-02T05:53:04.211" v="1125"/>
        <pc:sldMkLst>
          <pc:docMk/>
          <pc:sldMk cId="3006891957" sldId="364"/>
        </pc:sldMkLst>
        <pc:spChg chg="add mod">
          <ac:chgData name="Richard Bean" userId="4d8f062d-e746-44e5-85c7-c0c8c6a52819" providerId="ADAL" clId="{70D04200-44FF-4C4C-B457-0893306B7A2E}" dt="2022-11-02T05:48:30.969" v="1117"/>
          <ac:spMkLst>
            <pc:docMk/>
            <pc:sldMk cId="3006891957" sldId="364"/>
            <ac:spMk id="7" creationId="{FD8D9898-9C04-4F9D-86A9-C2D5BD521D47}"/>
          </ac:spMkLst>
        </pc:spChg>
        <pc:spChg chg="add mod">
          <ac:chgData name="Richard Bean" userId="4d8f062d-e746-44e5-85c7-c0c8c6a52819" providerId="ADAL" clId="{70D04200-44FF-4C4C-B457-0893306B7A2E}" dt="2022-11-02T05:49:09.357" v="1120"/>
          <ac:spMkLst>
            <pc:docMk/>
            <pc:sldMk cId="3006891957" sldId="364"/>
            <ac:spMk id="8" creationId="{D9F3B78F-9884-491A-A683-D6F3632E7FD2}"/>
          </ac:spMkLst>
        </pc:spChg>
      </pc:sldChg>
      <pc:sldChg chg="modSp">
        <pc:chgData name="Richard Bean" userId="4d8f062d-e746-44e5-85c7-c0c8c6a52819" providerId="ADAL" clId="{70D04200-44FF-4C4C-B457-0893306B7A2E}" dt="2022-11-02T05:57:21.327" v="1130"/>
        <pc:sldMkLst>
          <pc:docMk/>
          <pc:sldMk cId="2006958580" sldId="365"/>
        </pc:sldMkLst>
        <pc:spChg chg="mod">
          <ac:chgData name="Richard Bean" userId="4d8f062d-e746-44e5-85c7-c0c8c6a52819" providerId="ADAL" clId="{70D04200-44FF-4C4C-B457-0893306B7A2E}" dt="2022-11-02T05:57:21.327" v="1130"/>
          <ac:spMkLst>
            <pc:docMk/>
            <pc:sldMk cId="2006958580" sldId="365"/>
            <ac:spMk id="8" creationId="{F6621630-C716-4CCB-8A92-D7BFFEE1CEF0}"/>
          </ac:spMkLst>
        </pc:spChg>
      </pc:sldChg>
      <pc:sldChg chg="addSp modSp add">
        <pc:chgData name="Richard Bean" userId="4d8f062d-e746-44e5-85c7-c0c8c6a52819" providerId="ADAL" clId="{70D04200-44FF-4C4C-B457-0893306B7A2E}" dt="2022-11-02T06:13:25.362" v="1137"/>
        <pc:sldMkLst>
          <pc:docMk/>
          <pc:sldMk cId="1122263371" sldId="366"/>
        </pc:sldMkLst>
        <pc:spChg chg="add mod">
          <ac:chgData name="Richard Bean" userId="4d8f062d-e746-44e5-85c7-c0c8c6a52819" providerId="ADAL" clId="{70D04200-44FF-4C4C-B457-0893306B7A2E}" dt="2022-11-02T06:13:25.362" v="1137"/>
          <ac:spMkLst>
            <pc:docMk/>
            <pc:sldMk cId="1122263371" sldId="366"/>
            <ac:spMk id="4" creationId="{59E5BD0A-723D-47EA-8C00-19753BDD5C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09E2D-769D-4E25-9074-B6466972F9A4}" type="datetimeFigureOut">
              <a:rPr lang="en-AU" smtClean="0"/>
              <a:t>3/11/2022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37BA0-4184-433B-91D8-1F3676F1E2B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095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4978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26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90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668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82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3009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8561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8390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7295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1 in 3 million bigrams are VQ – After </a:t>
            </a:r>
            <a:r>
              <a:rPr lang="en-AU" dirty="0" err="1"/>
              <a:t>Su</a:t>
            </a:r>
            <a:r>
              <a:rPr lang="en-AU" dirty="0"/>
              <a:t> Wan got off, the </a:t>
            </a:r>
            <a:r>
              <a:rPr lang="en-AU" i="1" dirty="0"/>
              <a:t>maglev quickly</a:t>
            </a:r>
            <a:r>
              <a:rPr lang="en-AU" dirty="0"/>
              <a:t> started up again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792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4940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387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1723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What could possibly go wrong?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698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-264.108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042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-366.197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6777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-586.511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4058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8682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6358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06706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6991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88491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0343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3571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89009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8715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3525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Jules Verne “Journey to the Centre of the Earth”</a:t>
            </a:r>
          </a:p>
          <a:p>
            <a:endParaRPr lang="en-AU" dirty="0"/>
          </a:p>
          <a:p>
            <a:r>
              <a:rPr lang="en-AU" dirty="0"/>
              <a:t>DLS background in linguistics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63295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Espionage 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93947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Obsessive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2474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03925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8358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56648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One of my co-authors George </a:t>
            </a:r>
            <a:r>
              <a:rPr lang="en-AU" dirty="0" err="1"/>
              <a:t>Lasry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4637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You won’t get stuck!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93046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You won’t get stuck!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37102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36006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34374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9246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8181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98894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7915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Lots of manual sifting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31335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64203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Odd sounding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22776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37BA0-4184-433B-91D8-1F3676F1E2BF}" type="slidenum">
              <a:rPr lang="en-AU" smtClean="0"/>
              <a:t>47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9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3A077-EC1C-4FC7-B72D-3044E362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C6744-D0AB-402A-A81C-3B8C575F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2DA90-89A5-4DE8-B531-480E79FA5D3E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03EA5-9693-40E0-8E32-DDE1F51D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28BD1A-89EE-4D97-B9A9-5FBE6753959C}"/>
              </a:ext>
            </a:extLst>
          </p:cNvPr>
          <p:cNvSpPr/>
          <p:nvPr userDrawn="1"/>
        </p:nvSpPr>
        <p:spPr>
          <a:xfrm>
            <a:off x="0" y="0"/>
            <a:ext cx="12192000" cy="609600"/>
          </a:xfrm>
          <a:prstGeom prst="rect">
            <a:avLst/>
          </a:prstGeom>
          <a:solidFill>
            <a:srgbClr val="892A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50" name="Picture 2" descr="UQ Logo – AAAS">
            <a:extLst>
              <a:ext uri="{FF2B5EF4-FFF2-40B4-BE49-F238E27FC236}">
                <a16:creationId xmlns:a16="http://schemas.microsoft.com/office/drawing/2014/main" id="{A463E90E-8257-4439-BEEE-C18017CFAE0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 t="12475" r="3459" b="17505"/>
          <a:stretch/>
        </p:blipFill>
        <p:spPr bwMode="auto">
          <a:xfrm>
            <a:off x="0" y="0"/>
            <a:ext cx="1557337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AC2765-58D9-4E35-91AB-D1C659D06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755" y="-14288"/>
            <a:ext cx="10515600" cy="667543"/>
          </a:xfrm>
        </p:spPr>
        <p:txBody>
          <a:bodyPr>
            <a:normAutofit/>
          </a:bodyPr>
          <a:lstStyle>
            <a:lvl1pPr>
              <a:defRPr sz="3600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522B35E-6882-E5DA-8C14-C696875C0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4352" y="6356350"/>
            <a:ext cx="2743200" cy="365125"/>
          </a:xfrm>
        </p:spPr>
        <p:txBody>
          <a:bodyPr/>
          <a:lstStyle/>
          <a:p>
            <a:fld id="{778DB5EB-4F53-4A09-801D-F730F2FA0418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629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32C2-708F-4BA6-88B5-A4E084FA6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24F5D-711C-475F-882C-B1E600D15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4CDA8-9C76-4748-ABEA-F3F61F198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0FB44-22AE-4027-A4AB-A3F0897CACE4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EFF3E-068D-471D-86AA-8DF0123A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15810-DDD3-414E-BFCF-0D311BA1C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414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3300-F8BB-42C1-B763-CC20B51C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21435-3ADB-481E-A9C1-8E72BD09A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A2C45-BBC2-41CE-AB25-731D6BACE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DC59-CBC7-4B09-8AA6-5A88BA4EE791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4C5C6-8FF3-4F07-A658-6872DEE2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DF0B2-AF0F-4DC6-800F-658B843B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270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2B8B1-CD9C-421D-A1FD-625F3496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AFF2D-1821-4817-8140-132FF55AC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727E3-D199-4C39-BC6B-4EC10B6D3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FE66-03E0-4825-885B-63438870949C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91C4B-B840-4E31-85AE-A2AB6A38B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32DB7-39BE-4944-8CA1-7B7B1541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094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C3B5-D4B7-4406-A823-DFE02662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F1E0E-873F-4E06-8B01-391F189082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2146F-89CE-4336-B59C-F375287E9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B0872-0AE4-425C-A950-63313572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325B4-8E6C-4B36-B8EF-68182CF11DEB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27767-03D6-43B0-BCC0-FF1BA4B7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E616C-0A4C-4024-B230-C3E8C4F9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7886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0054-D610-4043-92AA-34C095EC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51AB9-B79C-490C-8165-8775F6442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7DAC3-B568-4273-B553-0E346FE3D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A5F91-98E5-4FBC-9A06-7BF42CEA3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CA4206-61E5-46CE-8FBB-2EE1A04F7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FD85FB-DDE2-473A-8C6E-59AB4F7F8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7F4D-4470-468A-A2C5-2B08F10FA867}" type="datetime1">
              <a:rPr lang="en-AU" smtClean="0"/>
              <a:t>3/11/2022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B08A58-CA49-413B-A00E-AC3F60E0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BE9F5-E85F-492C-9A62-4FD6F7CA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966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66C3-60C4-4EC0-8851-9D478559B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252B17-7B89-44A7-8CAE-59EF28D51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5B47-E84D-4B5F-BE1A-D194FD92B543}" type="datetime1">
              <a:rPr lang="en-AU" smtClean="0"/>
              <a:t>3/11/2022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5ED87-B30F-4CAA-A699-C138D4F6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F536C-E2D5-4585-B15C-897E441D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6826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7EA9E-5E9F-46AE-A86A-9B27D7A9A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A427-971E-438B-A535-979B5F6EA6CF}" type="datetime1">
              <a:rPr lang="en-AU" smtClean="0"/>
              <a:t>3/11/2022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D5F61-A339-406E-9CA8-A917A89A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9BCB5-F937-46C9-86DF-E8DCD683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748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FE039-AEE3-4D3F-8DA0-2CF855DB3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C50CF-C373-4AA8-8695-3B927555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39D33-BB10-44E7-8045-F27D4930E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C296E-4A49-4EAD-8EC2-EABD9D4E4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7CCBB-39C9-497B-9579-AD5BEF7DCC22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9A76D-DB94-4C8A-8D49-DDB8410E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6FC1D-5A6D-4769-AA56-D33A549D1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4509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17FF-A5F5-4876-BC05-80D2446C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B7DE10-DAD2-40E1-9B0F-EEEF04EA5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98FC4-F7B7-4454-9BF3-D1568288C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FE018-2482-487E-BD01-14266078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3A6D-A46C-44BC-815D-2C27C9DF02B4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860ED-F798-4DF1-8618-7735B766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7F94C-6AD4-43C0-AC85-7BBFADC5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827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FC3B7-B0CF-44C7-BBC2-9D7DB72A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5E2AE5-2717-4DC6-B4D1-D2737DED5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E5F90-6061-47DF-9149-8BD61181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DA92-C433-47E0-983F-1D787B16AFC4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50940-E4F8-450A-AB63-CA907374F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85A5F-0819-47D7-9B80-B5F784C3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8977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56556-9BBF-48F8-B555-8EB343CFE6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1957A2-02C2-416A-880D-9EB78248A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466EA-CD5B-46DC-B578-387D091F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E6DB0-C397-4FA4-854F-9ED777B77CA1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2C8FD-3BF2-4142-8F97-287E83974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E6F96-0BA6-4D10-8262-2E0E1A07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5199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A4E8-6437-4ACF-85DA-F0EE397C5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72A6FE-10EA-4D7A-B617-27E4BC38E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15CCF-A1D9-4056-81D4-089BB8DE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96F1D-4CCE-4F9D-AECC-20D10D81FB87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83294-0A81-4DD0-8928-E4A186FEC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E0109-1034-4536-91AD-2CB30FEB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7648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359A-9B5D-4D61-8579-AD009867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70C45-EA3B-4489-92E1-32D5AC642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8952F-9ED9-4A94-8008-119CDA5F9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6ABF-A835-46AB-96E1-1F1E5506E424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B6885-5216-4A59-91ED-6A58987C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4B262-90A1-4382-8907-71A8DFFE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1264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524B-A256-4A01-BD7A-CC5A4FFC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7FA86-F689-4D0C-AB4D-7F5D690365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DF424-545A-4724-8A49-22FE78E32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FA74D-F740-4859-A8B9-0600FEF0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8C4D-F19C-4762-B947-346B9EE12A54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016CF-7106-4D29-9DEC-8F9415132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DB17-BE9B-494D-A486-AB26401E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223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DC59-19DA-4D8F-85D0-DC8BE307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0024D-0256-406E-8DBB-3A12C7E4E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2278C-3D4E-467D-81FF-0D3A8D859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C5009-03D7-441B-86A3-C4B799252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D4D8A-7C6E-4D84-A1DE-D19365FA5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8A34D4-4725-4B52-BEB0-F5AA7E8A9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1359B-197C-4E90-A980-AE15E3218E1E}" type="datetime1">
              <a:rPr lang="en-AU" smtClean="0"/>
              <a:t>3/11/2022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B51F97-3DC0-468F-A549-393964AF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7923D3-22C0-433B-8C01-2F5E0B7A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6079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F5A95-D6A9-40D0-ABB2-E31D6A1C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1FFC8E-EFAE-4AB8-B867-31F070D5B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8318-C6CD-4160-91E3-20CF3779C74F}" type="datetime1">
              <a:rPr lang="en-AU" smtClean="0"/>
              <a:t>3/11/2022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47831-21D6-4A02-BF8A-ADADFA92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44CB38-286B-4CA4-BB3D-C6DD447F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4699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BBC9D-B0AA-4A90-9936-46775B6F9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02A8-8A57-404B-82EE-A013D784CC14}" type="datetime1">
              <a:rPr lang="en-AU" smtClean="0"/>
              <a:t>3/11/2022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8F34C3-9A33-470A-BEE7-1195448A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862F9-3CD5-4336-833F-84A2253ED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8363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5D79C-DBB9-4C8C-AF60-8C964B86D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85E40-350B-4E1F-9F2F-E635CCC51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8F6FA-1955-480B-8535-9FF7ED9F4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ABBD4-073C-4E1C-AEE2-AF73CE9E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6A71-900B-4270-AA5D-5D048A2B1209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0F58F-5452-42F3-884B-8D22192F4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C5C26-1839-4C02-A700-EB17C35B8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12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EFF6A-811A-45B9-9B7D-EA0A4DBE0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50A0E0-9EC5-4EF5-8B46-42FC458FB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B099F-F7BC-4D61-BE3A-FBC94E178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5AB15-D0CB-45F3-9D1D-8965DDE87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405A-B794-4189-917A-296E811A50AC}" type="datetime1">
              <a:rPr lang="en-AU" smtClean="0"/>
              <a:t>3/11/2022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29ACE-0F5B-43B1-B849-9F54F7885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3CDFF-D807-4579-B625-A20F776E9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2251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D0609-73A4-4F85-9C10-295DC52EB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0690C-1ACE-4DEC-9E3B-9F359D61F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54AA8-74E0-48AC-9DAC-7D42A487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4C1A-B5A1-4808-A2D2-5BFC70CCE54F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5B82D-6109-44E2-9CD5-5ACACC03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B1AF1-D416-4F4D-AD16-26B14B65D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3131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9FD80C-9825-48E8-955E-4C4703847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8A377-C093-4882-8315-382AA7BB1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7C18B-FA63-4182-9275-AFD99AA1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6D205-A6C9-4B41-9CBB-187D96BCCC9D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FE242-D682-4605-B576-E67EEA52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C323F-0849-4B3B-A2BB-B2AABD96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7F30-A71B-49F2-923D-E005C7D7E0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424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DF474-B0B8-4C68-B24C-166EE194A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D31-7107-4D65-8165-1B9255FDE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8C1A9-7627-4627-942C-A174697FA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744C1-91A2-4D9F-9D08-9C512A61448F}" type="datetime1">
              <a:rPr lang="en-AU" smtClean="0"/>
              <a:t>3/11/2022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9F05F-AF8A-4AFA-86CA-7B71C4514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263D6-C453-4788-AA51-DEF9E0679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798D-A38F-4D45-90B6-18267F58A0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14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www.cs.bham.ac.uk/~minkull/slidesCISE/03-simulated-annealing.pdf" TargetMode="External"/><Relationship Id="rId4" Type="http://schemas.openxmlformats.org/officeDocument/2006/relationships/hyperlink" Target="https://cyclingtips.com/2021/04/its-time-to-rename-the-mur-de-huy-the-mur-de-van-der-bregge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orvig.com/mayzner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3.nd.edu/~busiforc/handouts/cryptography/letterfrequencies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80/01611194.2021.190573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ationalgalleries.org/art-and-artists/8957/sir-lyon-playfair-1st-baron-playfair-1819-1898-scientist-professor-chemistry-edinburgh-university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indagrave.com/memorial/7870655/joseph-oswald-mauborgne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www.npg.org.uk/collections/search/portrait/mw165063/Dorothy-Sayers?LinkID=mp03987&amp;role=sit&amp;rNo=3" TargetMode="External"/><Relationship Id="rId4" Type="http://schemas.openxmlformats.org/officeDocument/2006/relationships/hyperlink" Target="https://www.abebooks.com/servlet/ShopBasketPL?ac=a&amp;il=S&amp;ik=30609219326&amp;cm_sp=svl-_-bdp-_-bsk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ttyimages.co.uk/detail/news-photo/british-major-general-sir-george-aston-circa-1920-news-photo/102172156" TargetMode="External"/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igitalcollections.nypl.org/items/510d47db-d35b-a3d9-e040-e00a18064a99" TargetMode="External"/><Relationship Id="rId5" Type="http://schemas.openxmlformats.org/officeDocument/2006/relationships/hyperlink" Target="https://www.tandfonline.com/doi/pdf/10.1080/0161-117891852983" TargetMode="Externa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sa.gov/Portals/75/documents/news-features/declassified-documents/friedman-documents/publications/FOLDER_205/41762559080174.pdf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archive.org/details/proceedingsofsoc48soci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www.corpus.cam.ac.uk/sites/default/files/The_Record_No100.pd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e.org/details/proceedingsofsoc48soci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times.com/archives/la-xpm-1995-11-05-me-65166-story.htm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hyperlink" Target="https://ciphermysteries.com/2018/11/18/usage-patterns-in-the-beale-ciphers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yptool.org/assets/posts/2019-11-05-20-years-cryptool-looking-back-and-forward/CT20years_Modern_Cryptanalysis_of_Historical_Ciphers.pdf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ience.org/doi/10.1126/science.220.4598.671" TargetMode="External"/><Relationship Id="rId5" Type="http://schemas.openxmlformats.org/officeDocument/2006/relationships/hyperlink" Target="https://www.tandfonline.com/doi/pdf/10.1080/01611190701743658" TargetMode="Externa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pdf/10.1080/0161119070174365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80/01611194.2021.1905734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80/01611190701743658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_free_lunch_theore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ienceblogs.de/klausis-krypto-kolumne/files/2022/06/Schmeh-Bean.jpg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ienceblogs.de/klausis-krypto-kolumne/2018/04/07/playfair-cipher-is-it-unbreakable-if-the-message-has-only-50-letters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ienceblogs.de/klausis-krypto-kolumne/2018/12/08/playfair-cipher-is-it-breakable-if-the-message-has-only-40-letters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blogs.de/klausis-krypto-kolumne/2019/04/15/playfair-cipher-is-it-breakable-if-the-message-has-only-30-letters/?all=1" TargetMode="External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ienceblogs.de/klausis-krypto-kolumne/2019/11/14/magnus-ekhall-solves-28-letter-playfair-challenge-and-sets-new-world-record/" TargetMode="External"/><Relationship Id="rId5" Type="http://schemas.openxmlformats.org/officeDocument/2006/relationships/hyperlink" Target="https://scienceblogs.de/klausis-krypto-kolumne/2019/09/10/can-you-solve-this-playfair-cryptogram-and-set-a-new-world-record/?all=1" TargetMode="External"/><Relationship Id="rId4" Type="http://schemas.openxmlformats.org/officeDocument/2006/relationships/hyperlink" Target="https://scienceblogs.de/klausis-krypto-kolumne/2019/09/05/magnus-ekhall-solves-playfair-challenge-and-sets-a-new-world-record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blogs.de/klausis-krypto-kolumne/2019/11/22/can-you-solve-this-playfair-cryptogram-and-set-a-new-world-record-2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ienceblogs.de/klausis-krypto-kolumne/2019/12/21/konstantin-hamidullin-solves-26-letter-playfair-challenge-and-sets-new-world-record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blogs.de/klausis-krypto-kolumne/2020/01/27/can-you-solve-this-playfair-cryptogram-and-set-a-new-world-record-3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80/01611194.2021.1905734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R.Bean1@uq.edu.au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F7198-873A-40CF-AA09-FCF2B115B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552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7030A0"/>
                </a:solidFill>
              </a:rPr>
              <a:t>Hill climbing and simulated annealing for cipher solving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253E9-B817-4120-A6A5-7975D6339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1189" y="377854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AU" dirty="0"/>
              <a:t>Dr Richard Bean</a:t>
            </a:r>
          </a:p>
          <a:p>
            <a:r>
              <a:rPr lang="en-AU" dirty="0"/>
              <a:t>University of Queensland</a:t>
            </a:r>
          </a:p>
          <a:p>
            <a:r>
              <a:rPr lang="en-AU" dirty="0"/>
              <a:t>COSC2500 </a:t>
            </a:r>
          </a:p>
          <a:p>
            <a:r>
              <a:rPr lang="en-AU" dirty="0"/>
              <a:t>Thursday 3 November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21CA33-8D64-462F-97DC-FD47A73D3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5610816"/>
            <a:ext cx="1944214" cy="5093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28479-B50E-3935-9A6A-75F24198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98D-A38F-4D45-90B6-18267F58A0E9}" type="slidenum">
              <a:rPr lang="en-AU" smtClean="0"/>
              <a:t>1</a:t>
            </a:fld>
            <a:endParaRPr lang="en-AU"/>
          </a:p>
        </p:txBody>
      </p:sp>
      <p:pic>
        <p:nvPicPr>
          <p:cNvPr id="1026" name="Picture 2" descr="https://cyclingtips.com/wp-content/uploads/2021/04/RhodePhoto_LaFlecheWallonne_2021-6276-1340x893.jpg">
            <a:extLst>
              <a:ext uri="{FF2B5EF4-FFF2-40B4-BE49-F238E27FC236}">
                <a16:creationId xmlns:a16="http://schemas.microsoft.com/office/drawing/2014/main" id="{438C4803-22D8-47CD-8A68-7169005CB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780537"/>
            <a:ext cx="3351863" cy="22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544ACA-8C45-423F-BBEC-406D82CB9E24}"/>
              </a:ext>
            </a:extLst>
          </p:cNvPr>
          <p:cNvSpPr txBox="1"/>
          <p:nvPr/>
        </p:nvSpPr>
        <p:spPr>
          <a:xfrm>
            <a:off x="0" y="6284996"/>
            <a:ext cx="487184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>
                <a:hlinkClick r:id="rId4"/>
              </a:rPr>
              <a:t>https://cyclingtips.com/2021/04/its-time-to-rename-the-mur-de-huy-the-mur-de-van-der-breggen/</a:t>
            </a:r>
            <a:endParaRPr lang="en-AU" sz="900" dirty="0"/>
          </a:p>
          <a:p>
            <a:r>
              <a:rPr lang="en-AU" sz="900" dirty="0">
                <a:hlinkClick r:id="rId5"/>
              </a:rPr>
              <a:t>https://www.cs.bham.ac.uk/~minkull/slidesCISE/03-simulated-annealing.pdf</a:t>
            </a:r>
            <a:r>
              <a:rPr lang="en-AU" sz="900" dirty="0"/>
              <a:t> </a:t>
            </a:r>
          </a:p>
          <a:p>
            <a:r>
              <a:rPr lang="en-AU" sz="900" dirty="0"/>
              <a:t>source</a:t>
            </a:r>
          </a:p>
        </p:txBody>
      </p:sp>
      <p:pic>
        <p:nvPicPr>
          <p:cNvPr id="1030" name="Picture 6" descr="data:image/jpeg;base64,/9j/4AAQSkZJRgABAQAAAQABAAD/2wCEAAkGBxMTEhUSEhIVFRUVFRUVFxcYFxUVFRUVFRUWFhUVFRUYHSggGBolHRUVITEhJSkrLi4uFx80OTQtOCgtLisBCgoKDg0OGhAQGy0lHyUtLS0tLS0tLS0tLS0tLS0tLS0tLS0tLS0tLS0tLS0tLS0tLS0tLS0tLS0tLS0tLS0tLf/AABEIAMQBAQMBIgACEQEDEQH/xAAcAAABBQEBAQAAAAAAAAAAAAAEAAECAwUGBwj/xABFEAABAgIHBAYGCAUDBQEAAAABAAIDEQQFEiExQVFhcYGREyIyobHBBhRCUtHwBxUjcoKywuFic5Ki0kOTsyRTY4PxFv/EABoBAAIDAQEAAAAAAAAAAAAAAAMEAAECBQb/xAA1EQACAQIEAQsDAwQDAAAAAAABAgADEQQSITFBE1FhcYGRobHB0fAFIjIUUuEGM0JyYsLx/9oADAMBAAIRAxEAPwDkx7e79bVQSrAe1u/U1QtSwK4CjU/OAnYi3q9sOGfacDtHmPgqi+eIHKXgq8FqxPG0kI6N05C8DMEGfC4py+WPfMHvQnSnRTEcjAkcVDTaS8MZGG3xCsc4Eg2gfKV6BhxJ5N/KebZK2KcNDkesMZXHFCKWM1eFVlWwgASAc8m5gmLV+FwN5wXWsiGQmJXC7TYuLg0Y+uQHSBa1xmc+yZYrvINHEgToEhjuTREA3sST27dlvHolKTmN/nz0g5emtI2wxK03Yufn6JuZ5mmvWh0jVHpmq855pLwIMOiawdEcaQ1R9YarznmkgNk6KNko4xwmMZqvO3NJAQwpFh0RYjAJGkBXmPNJBLB0S6Iok0gIaNWcJt7ojG73ALQLHYS4jRynFGKApHpNAHtz+61x75ICN6ZQx2Ib3b5NHmUymFxL/ih7recyXA4zdNGKXq21cnH9L457EJrd9p3wQEavKY/27O4AfFNJ9MxB/IgdZ9rzBrKJ3ToICHj0mAztRGDe4LgIojP7cRx/ESqxVx2phfpaj86vcPW/pMGtzCdlH9JKK3B1o/wgnvWZH9LGexDcd8gsmiVIXzOAF3zNFGp4bO1eUUYfBUzYksev2sJnNWbawgcetnRXAubyM5c0XEx4DwREDoWYtAGt2KjTWdcynIgEXZEXImdSQFWwA9pApGrG8qSUElq0kvD+1u/U1VlysPtbv1BVFDUD51Cbkraa0oyUpLVhJJsKctCixTQzvLEYQ08VhFjj+YpwrHm5nH8xVAnMJLTUozB0zTt+K6cPuF65m8GYlMXieE+CuiV1Bb2ozBsLhPkuVVpNUtbW0KSJv3apCzquVjellHbg5zvutPiZIGL6ZD2ITj94geE1a/TMS2ynt087TJdRxncGyo22rz2L6U0h3ZY1vAnxKHfWVLf/AKhG6Q8BNML9Grf5MB2+15jllnpRiNGiCpFbUdnaisHETXnj6NFd24jjvJPiU7KtGp5y8EQfSqQ1ap3D1MnKHgJ2cf0oozcC525p8SgIvpg32IRO9w8prEhUFoyV0mjEtHEBEXC4VdLM3b7CTOYVE9JY7uzDa3gT4kIaJWNKd7ZG6Q8Al08Me1yBPgFW+smDJx4AeJRlpgfhSHdfzmwjne8YwIru1EJ4uPiVODVgzn4eCGfXekPmfgEoFbucTOy0bvMoxTE5dNB2ektKOdgvHpmh9Xs93nf4pxRZaBMY7S0fauLtOsOVkC0kwws2h28F3cbwli1QjUnujI+nE7sO+8riFgutCekxPkpQqK53ZgxHbmOlzIktagUxjZWRdnKQlfkR1eZC2YFZ3TkANTldOWNknD2uCXqYiomgXvP8esv9Co437Led5gQKjpDsINn7zmjwJKNhei1Jd2nwW7rb/ILfFNdPEDKUhI5XAyOt4cdyeJSTKRcb75EnPSdl2A1cEk2Lrk8B2X8yZX6cc05ytKgMJrR077Tp4NaGizKfVmScdUA2o2HtxY7uLWjuE+9a9bRpvbOc5OnPHLElodznhihi5M061YILnXqHoPDaAq0xmsR5wU1LRx/pzP8AE5585LJpdEYHGy0NwlZ6suS24jismldo8PBNYepULXZieskwDooGgHdBOhd/3InMfBOrEyczH4B7QWUTXiVWNXj8R81T9V6Pd/YfFq2XOCqIS4rNzeEhXpme2qz7/NrD4AJ/q13vt/o+D1qQoJKvEBrbyt5wBqB3CZseBMwfq13vN/pcP1J/q6JlY5uHkVtPiaAKBcSgvXA/xhAjc8xfUYmjP6nf4KL6NEu6ou/i2zzAW2+EqXtzGi3SdWXNbz95TXBteZMGvQ6IIRhkEus9oEAqdJDem67WltkgzAN5IN4lsPNYrY1qMHASk92G6ea2a0orBSHtsggyd1uteQCZA3AbFqpQRD9ot9p6eP8AIlo7bMb6weIaIMmtOyTe5MaTRBhM8CUFXEJgsdUDtdgAaLOY1uruLf8AFGp0FdAxZ+/p7Y3ToltdPD1my6sIQ7LDyA81S6sCcGAcf2Wf0QzeOf8AkrBCORtf3eCJyFIfzeNLhBzX7faE+sxDoNw+JUgHHN3MDwlJAwYk+z4ORDYjh/8AVGp5dAAIWilB1zIARz7wttGniQds3EcSfKavbRpZAaXSPLPfcghS3DIqJrAoJp1GjYcJtp1AD0llJuwHxG84DdegXn5+fJSiR55KhxTNJCIvWcnjeOnb8/PwCqmpNcjlYqGF4ZDd833/AKjxV8N/du8MB4oJj0SyIPnjgOKVdY8hBmjBiYHl/dgSPALVosSR28QZd7z2dixIUdvzjnieOS0YNMYBiPAcRi7HNc+spPCMZZtQqRpjnLXbZO09pyUSlXEjDhK/WRazTG1gso1g3Mju7m4DPFUxqybjO/meZubngM0p+nJO0xycJjElzeO7LC4DkFbNA0KMHmY266DEnFHzWqgsbTk4n+63zhK3LLpY63AeC1HIGtGyf+GH3w2o2H3idQ6QFJSkknLwN50rGzRcKi33qijuvnoiYcdQrbaDJhTYcsFS6jzM1L1pDRaUTggciSbkzYa0JZCa3FURojAblT1ioRIcloUkvrJmaEPvbMINjJznPArSgiYwVFIhSF4lP5JW8trqJQbS88+iMLIjjjZc4jbd88109Zwi6M6J/KafxMcZjdYHPYsSs4JMRzQJkl8ht0R8esQ6I7qvaCW9oS7LSLxPai1iWsR+0+Y/maUQGuG3M4+SzCxalYmdnj5IGyiYdrUwPm5naw1PNTBgxarmFTLFAsR8wYQoplDcSYdLAls/duU7Z1VEklgoDCLUIFhJ29jVGJOc7UhomSctAC8HU+4WJPPvbytKYr1T0p1VjlRETKATnYhm3Bk7ZTzOqi1SVzjHE1hpmiBOqfpDqVFJVaV+prfvMl0h1KVs+8VFJSwk/U1v3nvkukOpTEnU80ydSZNeqd2PeZv+jPYd979IWyXrF9Hj1Hfe8gtVxXBxgvWadKgSaak80k5yVeslFl/BB/4mKAWh6SUY9Nh/pwf+FizSFlJHR6yOdR85pgySRHQlOiZjMzaEEq2FCN92SMaxWMbei5jB2EGZAV8OjIuDDVpCyASdZZMAEBUUll+C1SAhaWJqwNZUlRG3IWkum/YLkRAf1VQ+HO/amCADeCE42MZ0sD/yRO6Z8lCnCUQqQP8A1gnk+OeUN5wV9LopcQ8YFBqfa6noPmYyh+2Z9JwCoDFpso1rhLzRMCg7EE1gs9Hgbcgt+nzMyWURxyUHQDoupg1cdFYKqJyQf1oBjPKJOOMNRMNdk+pdipdUn8K2MevPJekZyNhQcxdY+odizaVVDm5I1PGKTvMGmjbGYERiEcL1rxoJGIWdHhLp0KgacrHYY5ZWkmBUkeeYZSrEGMku1qH6O48YB8d3QNN4ZK1FI2twZxv2Lpof0c0JtxMZ51LwPytAXJrfW8HSbLmLH/iLgdugPYTDrhajC/v6A+/RPJEl6+Po5oWXS/7nwCoifRpRp9V0UbHEEeAKCP6hwZ/cOz2Jmhg2JsWA7/aeT2k1pexVf6Bshzk6c8dSEZG9C4Tgeq08JLDf1FhgbAEj50RoYCgBrV1/1NvQzzD0e7DvveQWqjq3qQUV9hrbIIt64kj9KAsob1lrHlF2MMtPkwFve3Hnjhej0mrIb2tcSLXRw+5jQvNSulrauHMiWRkyF3wmI+GZVDZuj1i9ZSbW6Yd9VN2JLn/rk7eaSNyiQeVpshqvY1VgqbHIdpqEsScVU1yi96gMlpMuVMdwkVW96hGiKXktKmRZd6Ka65Z4N6IL1sttJlnExiPW78Oki/lciItKlJrbmgXDQSWfToko5dpEec9Dpep0h83DcM59+aI6Zit9re8IDpablUMtE/h81vQKOAsn0VbO2dA3zXSw2rgYxyKhE7OHa1FR83MqbDRMKEkxqKgsXPd5bvEyjq1tECJgtRAYlWqGJtVMBFDCGplVgjBbYYmcxZFZgdJgYhgb3nm1e1NmAuQpFHlcQvX61ooM7lwXpBRALwF6P6djSbKZ2aFUV0s04qO2RXpH0ZejIIFNjNmST0LTgJGXSkazmBuJ0XAxIBe9rBi4ho3kyHivoKhUNsNjITbmsa1g3NAA8Ez9exzU8OtNd3vfqFrjtv3AjjODiaKpWLfPnzfUQpEQjqjHE7B8fnMKloyVsFsyXakngcO6yOCm2FevIXC6S8wXSWQIS0n0HqzHaGWzTeo1ZBmSTktULrfTfp611L1NjoOjp+euilWoQZhBiPgwQRP5BSdCvcND3G9W0QSJG4+SHg8FlrZXsQbjqIvr3i0pnuNJ519JjZR4f8ofneuHJXe/SkPtof8AKH53rgSu0EyErG1/tqeiRJRNdxZxnfdh/wDGxCOTVk/7Q7m/kaj0xf51wVThKradUpI+QQc7QU6H74VjaXDyiN5qUamyx8vgsel1/Ca6TgziGE9zUAEk2Gp6v5m7AC585uspDcjNJ0QaoGraTDjNc9gh9XGTWHHXq3IyjOhiIGva2RunINxwnICSxVZ0Fz7f9paqrbfPCW0CC2K6zbA2iTlZWVUvYC4dZuoy3hXx6k6Nxi0Zx1LDePwnyKejV7PquBa7Q+SKiMLhzrw5vl5liu6bTAZiFoVlVxhsa+c2uAmfdJyKtrarWkGNDMpTLhecsWichuSolZNiQHMeL7DmnQyGO/ArKhs5DaaaS7AgEc88xrZvXd96J4FPCwZ9weAW3Ep0EOsWHzmRc667iox6dCDrNl89/wC6MK7kAZDCCil75vCanol7f4f1LpGrAq6sGuHUnMSnPbNFPhPcbQcRPSIQOVlcLEoWqEnTonSoD7AOHP2zYYUXCK55lGij23/7g/wVrYMfJ7/9xnmxJtSvxEI9O/GdVAKJBXKMbSsnRP6oR8Wq4PpY9p3KjnzCXfD87r3xRsPc/kvf/E6hqmVzDaRTNHf0QD4RQndS6WMrtsJvlGQv0+ujDx9oL9Mf3L3n2mlWTheuD9KHCRW5SKbH9qX9BH6ysOnNhRLokQN42fEFdXA0zTIJ8NZ1MJT5PfwnH0eKGRobzg2Ixx3BwK+hW4rxz/8APUN2NLaP/dCHiF6VUtYB8NrWRGRbDWsLmvDiSBIF1kSBMlv626VxTKXuLg3HPa3rOfi1LMTDKGJNA0AB3gSPgiwEMMScJn9z3zPFWtK4L6m8VfU3mtVuCOccN6xqLGLTmjH0y7ArvYDH0kw+RjYj/wBijoS1xJOPWcd3cJKdHvcfnVZ7Ih5o6hukN6xhMWtasNLasx7ST6y2UgTg/pQH2sP+UPzvXAli7j6Ton27f5TfzvXCOeuoTmYnpjam1NeqM5iFpjuueHgES5yCpB6xTNAamDeQmkmSTVoOaVc1qbBLbjlsnmuWhQ3PcGtE3OMhtJXbxKthxGubsxzBOYWZU1SmHEMSIRJkw0jMkdqRwkD37FVGqlCkzHfz5hMVkNWooG3y/hNapoUOissiRiOHXeMzkBP2fgpikte+xEMg44iRkddstN6Ej44oQ0cFwLR1hhs1XMCh2Lubk8fnCPhQoyrtO3odPiQbMOORIkCHGF7HaNf7rtpxVlcUDpW2m3RBeJ+1s2Has6qYws9DFkQRcDoctD3FNR4r4D+jBmw3sN+HunaPgnFdXQX1EVKlW0j0OuC2G601zi0HGV5wA3zWKyO5kIsYHzcJdbBouwvxukjq8pDQ+y0SnJzt993mhDGuCyWO02dJzbz9sJ4zM96qivnFdsuU4p+3H3j4KmKPtXb04oFx/r6yuE2apjWZ7bP6lsQafLNcxDiWe7zUhSikK1AOxM9DgUDYde3zM7SDWYzHei4VYBcTBpxmjaNTNqQqYMQrUBOzh08K/wBfXJQ6arPrBKnB6wJwwnV/WKHpFY7VzT6y2oKk1rtVpgbnaUuFF5qVnWNxvXH0+kWjNTpVMLlmx4i7mCwoQw1RlopBYpmVqejleRaHF6WFeDc9h7MRuh0Ohy5hZIxTrs1Ka1ENNxdToRPH4qoeWzDhPd6g9KaNS2gQ3gPzhPIbEadg9obRNbTZjJfNkRHQa6pLRJtJjAaCM8DlNeXr/wBM3N6NSw5mF7do37oanWBTM2nz5zz6JtJOjE44bV4NQPSqlwzfSIrhoYjjyM1uQq5EftxHOOjnEuG6aQqfQa9H8m+3nFz4aeMbw9NK2zW6La+c9a9aZ7w5hWfWrW3F7RdOUxOS8jc/3X+SbpiMyXbUNPppTVahHVp6xo4FOLeE1/TWtW0iPaZOTWBkznJzjP8AuXMkK2KZG8gqNpdimuVQItVAVio2GkrIQkU3lGPeJLOiG9OUBeAeSSVc0kzaDm9RgS4Cd5Oa0qS4C4YAcOSzKAOuHTlZ63eABzIWrSGzfgJOAcOOPIzXJxDXYcwjNITOaxzz1RvJuaPijaNRA0TlMDHacgiIumnef281cL2wwM3Ge+Ql+pLFyw00EJaBRQ7qm8umSZbT+y2mQw9oLt4IxB2LMEZrpOtBpMxImWGh1+ZFUUytnQ2ltsOJErrN20kEpqhmtMOReZ1cRPtXSMxMAHcAhRGMlREeq3PuO5NBCRFy2szW0j7UP9kPPG7JWRnN6R0nTvJEhcRkeIkeKEhHAaOKcnr8G/lC6hpi/Zbxg85t2w1zvJRmq2ux4JTS5QXnosG9qCjr8zLg5WMikIeacFCNOOrVhjKWUzqUUJNMXLIoia5QQl1IJzVLoiqLlW5yMtEQL4iSiREFFcrXuQ8Qp2mtpycTVJkmYJ0wTrc87U1a8Z+CZoUnBRwUm0N0y8ZJIFJNNSTLxtCodPiNweeN/ipPrKIby4z2XIRJDNJCb2HcIVcVWTQMe3Wa9WxCWTJJNo3ngiS5AVe7qcT5Im0kqifeYZWLAEyZcqn4qRKg5WotLkU6ZOtSpvUIgNdPOQO4ZraoTQWi+8XjQ6jjILCJs3ImiRwNk9CuJVXNrGg1tIRSIpbcbjfOe2+aHFLe03AyxniN4OCLZS24OMx7rwCOCza3pUMBrWhrRMuOAnkMOKLSo5txKLxRqycZyk2eMhInbv2rPfvVZpDdfH4KJpLNe53wTi02GwMAWicVGaiY8PX54pdIDhM7pfFGykDUTF5lRO0d5V8cdd29v5FZBojnRJlhskmc9JIWmQ5PN5N51JkNqbDKzWB4e3tMqu56fIS6GVMBToEISnLers0Nm+4gTp0cWUULl8f4lCQR8gRgOSh0Q0QeUja46nxBgiRCKMEaK1kFmYeTvAHhNUaloZcVQbjbrvMshQctR8BuQ8Zqo0d2zwW1riWVpsNHHfMpzSqXhaUSAcwShnwU2lQGI1sMeEoBTpzCTWN63cTlNgXvvEokq1sBS9WVZlhKf0+oDcGUEpg9E+qp/VVOUSNJhK6i0GtBKYV5oigaMVYdDxkahWG4htAPV4nyRIQ1BbJstp8lfNJ1PyMUYEHWSKZyeaZZEqQTppp1ck2IrkzDkrIDWxW24ThLMHFu8eal6m/TcQQuVcKbHeE3FxExrDcRI857prnq2jHpXAzFmQAOkpg8Zz4rpKW4QoZe+VqRDWgzJeeyJZ3qquvR97ocKJeXtgMZFs5Fre1t04BM0K6I4LbG4B6dD/HXIUNrLvv88+qcqIikH38PNTdV5ydzCpdR3AylPcV1QUOxgfv5hCId6LbQmnIcpLPhGzjbHCaMhU5uqDUD/wCEIJcKHLsucNzj5qLqNd2ZnN07z3K5tIBUraWzvxm9JRBFkSIPzuTPI1VxeoErQOt7SpOE65Skg6Q0Suuvxw33qqhxJxGtdFsMLr3dqy1XyVwWB8Pa58Jg1ApAmiSkSs6kU8BxsTcwG4uuc4akDDcmbWQOLTwM1BQewNvnVNLUVtppNcntIFtNbnMcPgrm0hp9oc1lqTDcQoaXOVTgntXKJKirM3iMJp9keHgm9WZoeakCpgqyWHGZ5VxsTINooyPen9UGp7vgrWFWIbM3PDpjqycfAe0gyitzcORRDKEz3h/UqgmcEEgnjGl+q1Buo8R7wk1cFTEq4IR8PQkblHp3jBx4mfitrRf/ABaFX6qp/JT3g+0aNCsmWwKICjSIrj1jfLHYNVFsS5Nqpyi85ddw9RmGxN5NxTWlWXKBdethYAy20nVM06mWSF0ipKRBdahhxAwcztcQLwioNMp0pdE47TDIJ3kSXTh88DLUKL4pXIbHu4AdFY85EIMMFP2sRMuqKqiEuix5WzKyLiWgX5XDhouho73NFxVTHHYNyPhQBiufia5qG7d3DqEZRAgsJz1e1aLojRK0ZEC4TxmO9YJgG1hkPErqfSGOS4MyAB3krF9o/dHiU7hqzimL83hKZReAiCk6hNOI7keWhKwjcu3CZyCZT6rbkJbiQqTQXDB7uN62ixQcxEXF1OJvKKCY4MZuBaeYTmmO9qDy/ZaLmqt0NHFVW1KjxHlMZbTMpVKYbJa0ggzIM5YbUCVq02jzAlrfrJQqqqulc8OiNhBjC+b7i6+QAnLNNLVp06eYmwHWePzhEqyMz2HzSZpaolhnNXvcXnKQAAkJCQ+Z8VK0/We9MZiJdIW1G0reLkobgcUnNObORKhaG0d6oDSFLkcJdYGVylacMHHx8VUH7Qe5Pa1BWbScoON5YKW8aHgptrHVvIoYmag5qvk1O4lhlOxmmysGZzHD4IhlLYcHDmsCaeaGcKh2vLnSBycuXNtdLAkbjJWspTxg48b0M4Q8D88ZLzach4iDbWD85HuUvXtW8jNRaDrJeEtJVUWCWdYdk4j3f2TsprczLeES2O1wkCDsVHMh20l6WghcqHuvV0eFYN3YP9p03IWJid/kjpY6iYY2lltMqbaS3lmc/ROzo0U2pTuW1BwSSXlq8fEtYjoCSSRqTQmNX/bbuWR7X4R4lJJdHD/gOqUZJOEkluSSUSnSVSSpwVLwkkiiZMqcgadABxngkknqBIYWgn/EybIQlgqiwJJIqmZiLAoOhiSSS2DMmVuo7dENEbZwSSRkJMBU0Gkgkkkiwdr7xk8kySuBRjfeNJJJJVGxHSCSSuXGCYpJKS5YwnU8yrAwJJLLby2kbASSSUvNXM//2Q==">
            <a:extLst>
              <a:ext uri="{FF2B5EF4-FFF2-40B4-BE49-F238E27FC236}">
                <a16:creationId xmlns:a16="http://schemas.microsoft.com/office/drawing/2014/main" id="{829AFC6C-0C71-4F4B-A460-4121D502E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44758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34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Classical Ciphers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1127448" y="1412776"/>
            <a:ext cx="1051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Secure Communications</a:t>
            </a:r>
          </a:p>
          <a:p>
            <a:endParaRPr lang="en-AU" dirty="0"/>
          </a:p>
          <a:p>
            <a:r>
              <a:rPr lang="en-AU" dirty="0">
                <a:cs typeface="Courier New" panose="02070309020205020404" pitchFamily="49" charset="0"/>
              </a:rPr>
              <a:t>The message sender has a Plaintext (P), and a Key (K).</a:t>
            </a:r>
          </a:p>
          <a:p>
            <a:r>
              <a:rPr lang="en-AU" dirty="0">
                <a:cs typeface="Courier New" panose="02070309020205020404" pitchFamily="49" charset="0"/>
              </a:rPr>
              <a:t>They send a Ciphertext (C) over some channel and the receiver uses the same Key (K) to recover P.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With the key and knowledge of how the cipher (algorithm) works we can transform the Plaintext into the Ciphertext, or vice versa.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Sometimes we express the transformation operation as </a:t>
            </a:r>
            <a:r>
              <a:rPr lang="en-AU" b="1" dirty="0">
                <a:cs typeface="Courier New" panose="02070309020205020404" pitchFamily="49" charset="0"/>
              </a:rPr>
              <a:t>addition.</a:t>
            </a:r>
            <a:r>
              <a:rPr lang="en-AU" dirty="0">
                <a:cs typeface="Courier New" panose="02070309020205020404" pitchFamily="49" charset="0"/>
              </a:rPr>
              <a:t> 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For example, if the plaintext and key can be converted into bits (0s and 1s, ASCII) then the </a:t>
            </a:r>
            <a:r>
              <a:rPr lang="en-AU" b="1" dirty="0">
                <a:cs typeface="Courier New" panose="02070309020205020404" pitchFamily="49" charset="0"/>
              </a:rPr>
              <a:t>“</a:t>
            </a:r>
            <a:r>
              <a:rPr lang="en-AU" b="1" dirty="0" err="1">
                <a:cs typeface="Courier New" panose="02070309020205020404" pitchFamily="49" charset="0"/>
              </a:rPr>
              <a:t>Vernam</a:t>
            </a:r>
            <a:r>
              <a:rPr lang="en-AU" b="1" dirty="0">
                <a:cs typeface="Courier New" panose="02070309020205020404" pitchFamily="49" charset="0"/>
              </a:rPr>
              <a:t> cipher” </a:t>
            </a:r>
            <a:r>
              <a:rPr lang="en-AU" dirty="0">
                <a:cs typeface="Courier New" panose="02070309020205020404" pitchFamily="49" charset="0"/>
              </a:rPr>
              <a:t>just adds the (plain/cipher)text and the key (without carrying) to obtain the (cipher/plain)text.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b="1" dirty="0">
                <a:cs typeface="Courier New" panose="02070309020205020404" pitchFamily="49" charset="0"/>
              </a:rPr>
              <a:t>P + K = C (using XOR exclusive-or operation)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A “classical cipher” means one invented and used before the modern computer age (perhaps end of WW2 to ~1970s)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“Cipher solving” refers to “cryptanalysis” or recovering </a:t>
            </a:r>
            <a:r>
              <a:rPr lang="en-AU" b="1" dirty="0">
                <a:cs typeface="Courier New" panose="02070309020205020404" pitchFamily="49" charset="0"/>
              </a:rPr>
              <a:t>K</a:t>
            </a:r>
            <a:r>
              <a:rPr lang="en-AU" dirty="0">
                <a:cs typeface="Courier New" panose="02070309020205020404" pitchFamily="49" charset="0"/>
              </a:rPr>
              <a:t> given only </a:t>
            </a:r>
            <a:r>
              <a:rPr lang="en-AU" b="1" dirty="0">
                <a:cs typeface="Courier New" panose="02070309020205020404" pitchFamily="49" charset="0"/>
              </a:rPr>
              <a:t>C</a:t>
            </a:r>
            <a:r>
              <a:rPr lang="en-AU" dirty="0"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637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Classical Ciphers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1127448" y="1412776"/>
            <a:ext cx="1051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Caesar cipher</a:t>
            </a:r>
          </a:p>
          <a:p>
            <a:endParaRPr lang="en-AU" dirty="0"/>
          </a:p>
          <a:p>
            <a:r>
              <a:rPr lang="en-AU" dirty="0"/>
              <a:t>For each letter in a message, shift each message by a constant number of characters (1 to 25).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COMPUTER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DPNQVUFS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The well-known “ROT13” cipher shifts each letter 13 characters, so “enciphering” is the same operation as “deciphering”.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If an adversary suspects this cipher is in use, there are only 25 possibilities to check.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This cipher doesn’t change the frequency statistics of the message, so the frequency count of the letters</a:t>
            </a:r>
          </a:p>
          <a:p>
            <a:r>
              <a:rPr lang="en-AU" dirty="0">
                <a:cs typeface="Courier New" panose="02070309020205020404" pitchFamily="49" charset="0"/>
              </a:rPr>
              <a:t>is likely to look like the source language, and more so the longer the message is.</a:t>
            </a:r>
          </a:p>
        </p:txBody>
      </p:sp>
    </p:spTree>
    <p:extLst>
      <p:ext uri="{BB962C8B-B14F-4D97-AF65-F5344CB8AC3E}">
        <p14:creationId xmlns:p14="http://schemas.microsoft.com/office/powerpoint/2010/main" val="307519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Monoalphabetic substitution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335360" y="741769"/>
            <a:ext cx="108801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What about instead of a simple rule, each letter goes to a different letter, perhaps based on a keyword?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Plaintext and ciphertext. 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List the possible plaintext letters in order so we can find them easily.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PT AB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DEFGHIJKLMNOPQRSTUVWXYZ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CT CO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PUTERABDFGHIJKLNQSVWXYZ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Then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COMPUTER e</a:t>
            </a:r>
            <a:r>
              <a:rPr lang="en-AU" dirty="0">
                <a:latin typeface="+mj-lt"/>
                <a:cs typeface="Courier New" panose="02070309020205020404" pitchFamily="49" charset="0"/>
              </a:rPr>
              <a:t>nciphers to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MIGJSQUK.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How many possible mappings are there?</a:t>
            </a:r>
          </a:p>
          <a:p>
            <a:r>
              <a:rPr lang="en-AU" dirty="0">
                <a:cs typeface="Courier New" panose="02070309020205020404" pitchFamily="49" charset="0"/>
              </a:rPr>
              <a:t>26! = 26 * 25 * 24 * … * 3 * 2 * 1 = </a:t>
            </a:r>
          </a:p>
          <a:p>
            <a:r>
              <a:rPr lang="en-AU" dirty="0">
                <a:cs typeface="Courier New" panose="02070309020205020404" pitchFamily="49" charset="0"/>
              </a:rPr>
              <a:t>403,291,461,126,605,635,584,000,000 ~ 4 * 10</a:t>
            </a:r>
            <a:r>
              <a:rPr lang="en-AU" baseline="30000" dirty="0">
                <a:cs typeface="Courier New" panose="02070309020205020404" pitchFamily="49" charset="0"/>
              </a:rPr>
              <a:t>26</a:t>
            </a:r>
            <a:r>
              <a:rPr lang="en-AU" dirty="0">
                <a:cs typeface="Courier New" panose="02070309020205020404" pitchFamily="49" charset="0"/>
              </a:rPr>
              <a:t> ~ 2</a:t>
            </a:r>
            <a:r>
              <a:rPr lang="en-AU" baseline="30000" dirty="0">
                <a:cs typeface="Courier New" panose="02070309020205020404" pitchFamily="49" charset="0"/>
              </a:rPr>
              <a:t>89</a:t>
            </a:r>
            <a:r>
              <a:rPr lang="en-AU" dirty="0">
                <a:cs typeface="Courier New" panose="02070309020205020404" pitchFamily="49" charset="0"/>
              </a:rPr>
              <a:t> mappings!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If we are given ciphertext like MIGJSQUK …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b="1" dirty="0">
                <a:cs typeface="Courier New" panose="02070309020205020404" pitchFamily="49" charset="0"/>
              </a:rPr>
              <a:t>How much ciphertext do we need to be confident we can recover the key or plaintext, without knowing the key?</a:t>
            </a:r>
          </a:p>
          <a:p>
            <a:r>
              <a:rPr lang="en-AU" b="1" dirty="0">
                <a:cs typeface="Courier New" panose="02070309020205020404" pitchFamily="49" charset="0"/>
              </a:rPr>
              <a:t>Do we need to investigate all 26! possibilities to recover the key or plaintext?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endParaRPr lang="en-AU" dirty="0">
              <a:cs typeface="Courier New" panose="02070309020205020404" pitchFamily="49" charset="0"/>
            </a:endParaRP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73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Solving Monoalphabetic substitution ciphers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5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335360" y="741769"/>
            <a:ext cx="108801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first concept we need is a </a:t>
            </a:r>
            <a:r>
              <a:rPr lang="en-AU" b="1" dirty="0"/>
              <a:t>“score”</a:t>
            </a:r>
            <a:r>
              <a:rPr lang="en-AU" dirty="0"/>
              <a:t> or “likelihood function”.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(Assume the plaintext language is English to begin with).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Suppose we choose a key for a monoalphabetic substitution and part of the plaintext we get after applying the key</a:t>
            </a:r>
          </a:p>
          <a:p>
            <a:r>
              <a:rPr lang="en-AU" dirty="0">
                <a:cs typeface="Courier New" panose="02070309020205020404" pitchFamily="49" charset="0"/>
              </a:rPr>
              <a:t>is “XYZZYX”.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Two ideas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cs typeface="Courier New" panose="02070309020205020404" pitchFamily="49" charset="0"/>
              </a:rPr>
              <a:t>Is this part of an English word?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cs typeface="Courier New" panose="02070309020205020404" pitchFamily="49" charset="0"/>
              </a:rPr>
              <a:t>Or, ignoring spaces, is this sequence of characters found often in English texts?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Clearly it’s not part of any common English word.</a:t>
            </a:r>
          </a:p>
          <a:p>
            <a:r>
              <a:rPr lang="en-AU" dirty="0">
                <a:cs typeface="Courier New" panose="02070309020205020404" pitchFamily="49" charset="0"/>
              </a:rPr>
              <a:t>How many characters of this sequence do we need before we can state this is “unlikely” to be English text?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How do we quantify this likelihood to reach a “score”?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068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Scoring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6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335360" y="741769"/>
            <a:ext cx="108801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concept of the “n-gram”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Pick a value n (1 to 8)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Take a large corpus of English text (e.g. </a:t>
            </a:r>
            <a:r>
              <a:rPr lang="en-AU" i="1" dirty="0"/>
              <a:t>“Project Gutenberg” </a:t>
            </a:r>
            <a:r>
              <a:rPr lang="en-AU" dirty="0"/>
              <a:t>has about 60,000 books)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Consider only the characters which are A-Z (non-case-sensitive)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Develop a frequency count of the number of times each 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Pick a non-zero “score” for a sequences that didn’t occur in our corpus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r>
              <a:rPr lang="en-AU" dirty="0"/>
              <a:t>Now we have an “n-gram” frequency table.</a:t>
            </a:r>
          </a:p>
          <a:p>
            <a:endParaRPr lang="en-AU" dirty="0"/>
          </a:p>
          <a:p>
            <a:r>
              <a:rPr lang="en-AU" dirty="0"/>
              <a:t>We can use such a table to</a:t>
            </a:r>
          </a:p>
          <a:p>
            <a:endParaRPr lang="en-AU" dirty="0"/>
          </a:p>
          <a:p>
            <a:pPr marL="342900" indent="-342900">
              <a:buAutoNum type="alphaLcParenBoth"/>
            </a:pPr>
            <a:r>
              <a:rPr lang="en-AU" dirty="0"/>
              <a:t>Help determine if there’s underlying structure similar to English in a given ciphertext</a:t>
            </a:r>
          </a:p>
          <a:p>
            <a:pPr marL="342900" indent="-342900">
              <a:buAutoNum type="alphaLcParenBoth"/>
            </a:pPr>
            <a:r>
              <a:rPr lang="en-AU" dirty="0"/>
              <a:t>Solve classical ciphers – monoalphabetic substitution (also, transposition and Playfair)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5E55ED-65C7-414D-849B-61C407AE8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736" y="1029985"/>
            <a:ext cx="194421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9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N=1 Case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4593D-6870-DAD4-D6DD-75FFC3B0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7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4E5D5-D331-42C0-A40C-66276A514DFE}"/>
              </a:ext>
            </a:extLst>
          </p:cNvPr>
          <p:cNvSpPr txBox="1"/>
          <p:nvPr/>
        </p:nvSpPr>
        <p:spPr>
          <a:xfrm>
            <a:off x="335360" y="764703"/>
            <a:ext cx="90730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Suppose I count letter frequencies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 529117365     M 110504544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 390965105     F 95422055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 374061888     G 91258980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O 326627740     P 90376747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 320410057     W 79843664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N 313720540     Y 75294515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 294300210     B 70195826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R 277000841     V 46337161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H 216768975     K 35373464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L 183996130     J 9613410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 169330528     X 8369915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C 138416451     Z 4975847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U 117295780     Q 4550166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For a given ciphertext we can now compare the relative frequencies of letters in the ciphertext</a:t>
            </a:r>
          </a:p>
          <a:p>
            <a:r>
              <a:rPr lang="en-AU" dirty="0">
                <a:cs typeface="Courier New" panose="02070309020205020404" pitchFamily="49" charset="0"/>
              </a:rPr>
              <a:t>with this list of percentage frequencies. We can either do a “chi-square” test or calculate</a:t>
            </a:r>
          </a:p>
          <a:p>
            <a:r>
              <a:rPr lang="en-AU" dirty="0">
                <a:cs typeface="Courier New" panose="02070309020205020404" pitchFamily="49" charset="0"/>
              </a:rPr>
              <a:t>an “index of coincidence” as a summary statistic.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sz="900" dirty="0">
                <a:cs typeface="Courier New" panose="02070309020205020404" pitchFamily="49" charset="0"/>
                <a:hlinkClick r:id="rId3"/>
              </a:rPr>
              <a:t>https://norvig.com/mayzner.html</a:t>
            </a:r>
            <a:r>
              <a:rPr lang="en-AU" sz="900" dirty="0">
                <a:cs typeface="Courier New" panose="02070309020205020404" pitchFamily="49" charset="0"/>
              </a:rPr>
              <a:t>  based on Google Books has ETAOIN  SRHLDC UMF … VKXJQZ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70A52B-1819-4BF6-B615-981AEA2CA207}"/>
              </a:ext>
            </a:extLst>
          </p:cNvPr>
          <p:cNvSpPr txBox="1"/>
          <p:nvPr/>
        </p:nvSpPr>
        <p:spPr>
          <a:xfrm>
            <a:off x="9647540" y="1124744"/>
            <a:ext cx="197682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 12.1  M 2.5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 8.9   F 2.2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 8.6   G 2.1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O 7.5   P 2.1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 7.3   W 1.8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N 7.2   Y 1.7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 6.7   B 1.6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R 6.3   V 1.1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H 5.0   K 0.8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L 4.2   J 0.2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 3.9   X 0.2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C 3.2   Z 0.1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U 2.7   Q 0.1</a:t>
            </a:r>
          </a:p>
        </p:txBody>
      </p:sp>
    </p:spTree>
    <p:extLst>
      <p:ext uri="{BB962C8B-B14F-4D97-AF65-F5344CB8AC3E}">
        <p14:creationId xmlns:p14="http://schemas.microsoft.com/office/powerpoint/2010/main" val="308992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Index of Coincidence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5686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Instead of discussing the formula…</a:t>
            </a:r>
          </a:p>
          <a:p>
            <a:endParaRPr lang="en-AU" dirty="0"/>
          </a:p>
          <a:p>
            <a:r>
              <a:rPr lang="en-AU" dirty="0"/>
              <a:t>Essentially, measuring whether a distribution of letters is “flat” or “rough”.</a:t>
            </a:r>
          </a:p>
          <a:p>
            <a:endParaRPr lang="en-AU" dirty="0"/>
          </a:p>
          <a:p>
            <a:r>
              <a:rPr lang="en-AU" dirty="0"/>
              <a:t>Think of a histogram. For English, the histogram looks “bumpy” or “rough”.</a:t>
            </a:r>
          </a:p>
          <a:p>
            <a:endParaRPr lang="en-AU" dirty="0"/>
          </a:p>
          <a:p>
            <a:r>
              <a:rPr lang="en-AU" dirty="0"/>
              <a:t>This is a sign that the underlying frequency of the letters hasn’t changed after encipherment.</a:t>
            </a:r>
          </a:p>
          <a:p>
            <a:endParaRPr lang="en-AU" dirty="0"/>
          </a:p>
          <a:p>
            <a:r>
              <a:rPr lang="en-AU" dirty="0"/>
              <a:t>(A simple classical cipher has been used.)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8</a:t>
            </a:fld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AE6959-0F79-4947-8474-D097B2A35AAF}"/>
              </a:ext>
            </a:extLst>
          </p:cNvPr>
          <p:cNvSpPr txBox="1"/>
          <p:nvPr/>
        </p:nvSpPr>
        <p:spPr>
          <a:xfrm>
            <a:off x="7362491" y="6538912"/>
            <a:ext cx="42995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/>
              <a:t>Source </a:t>
            </a:r>
            <a:r>
              <a:rPr lang="en-AU" sz="900" dirty="0">
                <a:hlinkClick r:id="rId3"/>
              </a:rPr>
              <a:t>https://www3.nd.edu/~busiforc/handouts/cryptography/letterfrequencies.html</a:t>
            </a:r>
            <a:r>
              <a:rPr lang="en-AU" sz="900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3BCEED-60FD-41A0-8FDE-E0C5A9024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24" y="3243275"/>
            <a:ext cx="4104456" cy="329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77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Back to scoring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2332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For trying to solve a monoalphabetic cipher:</a:t>
            </a:r>
          </a:p>
          <a:p>
            <a:endParaRPr lang="en-AU" dirty="0"/>
          </a:p>
          <a:p>
            <a:r>
              <a:rPr lang="en-AU" dirty="0"/>
              <a:t>If we have a long enough text, we can try to assign the most popular letter in the ciphertext to “E”,</a:t>
            </a:r>
          </a:p>
          <a:p>
            <a:r>
              <a:rPr lang="en-AU" dirty="0"/>
              <a:t>the second most popular to “T”, then “A” and so on. (ETAOIN)</a:t>
            </a:r>
          </a:p>
          <a:p>
            <a:endParaRPr lang="en-AU" dirty="0"/>
          </a:p>
          <a:p>
            <a:r>
              <a:rPr lang="en-AU" dirty="0"/>
              <a:t>If the ciphertext was as long as the corpus itself, this would work!</a:t>
            </a:r>
          </a:p>
          <a:p>
            <a:endParaRPr lang="en-AU" dirty="0"/>
          </a:p>
          <a:p>
            <a:r>
              <a:rPr lang="en-AU" dirty="0"/>
              <a:t>In general this would not work as the order of letter frequencies is very unlikely to match the general letter frequency of English.</a:t>
            </a:r>
          </a:p>
          <a:p>
            <a:endParaRPr lang="en-AU" dirty="0"/>
          </a:p>
          <a:p>
            <a:r>
              <a:rPr lang="en-AU" dirty="0"/>
              <a:t>But, the underlying pattern of distribution of PAIRS of letter persists after monoalphabetic substitution.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2268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N=2 Case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2332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TH 2.71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HE 2.33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IN 2.03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ER 1.78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AN 1.61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RE 1.41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ES 1.32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ON 1.32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ST 1.25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NT 1.17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EN 1.13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AT 1.12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ED 1.08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Percentage distribution – also very “rough”. If it were “flat” then each value here would be 100/(26*26) = 0.15%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Clearly some “bigrams” (i.e. sequences of length 2) occur far more often than “average”!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7111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Scoring using bigrams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719247" y="1124744"/>
            <a:ext cx="424847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cs typeface="Courier New" panose="02070309020205020404" pitchFamily="49" charset="0"/>
              </a:rPr>
              <a:t>If we </a:t>
            </a:r>
            <a:r>
              <a:rPr lang="en-AU" i="1" dirty="0">
                <a:cs typeface="Courier New" panose="02070309020205020404" pitchFamily="49" charset="0"/>
              </a:rPr>
              <a:t>assume</a:t>
            </a:r>
            <a:r>
              <a:rPr lang="en-AU" dirty="0">
                <a:cs typeface="Courier New" panose="02070309020205020404" pitchFamily="49" charset="0"/>
              </a:rPr>
              <a:t> the plaintext language is (normal, plain) English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What is the probability that a given sequence of letters has come from (our corpus) or (English in general)</a:t>
            </a:r>
          </a:p>
          <a:p>
            <a:r>
              <a:rPr lang="en-AU" dirty="0">
                <a:cs typeface="Courier New" panose="02070309020205020404" pitchFamily="49" charset="0"/>
              </a:rPr>
              <a:t>(hopefully the first reflects the second)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QUEENSLAND with bigrams (proportions)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QU 0.000964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UE 0.001140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EE 0.004278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EN 0.011330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NS 0.004927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SL 0.001148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LA 0.005360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AN 0.016136</a:t>
            </a:r>
          </a:p>
          <a:p>
            <a:r>
              <a:rPr lang="es-ES" dirty="0">
                <a:latin typeface="Courier New" panose="02070309020205020404" pitchFamily="49" charset="0"/>
                <a:cs typeface="Courier New" panose="02070309020205020404" pitchFamily="49" charset="0"/>
              </a:rPr>
              <a:t>ND 0.010683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endParaRPr lang="en-AU" dirty="0">
              <a:cs typeface="Courier New" panose="02070309020205020404" pitchFamily="49" charset="0"/>
            </a:endParaRPr>
          </a:p>
          <a:p>
            <a:endParaRPr lang="en-AU" dirty="0">
              <a:cs typeface="Courier New" panose="02070309020205020404" pitchFamily="49" charset="0"/>
            </a:endParaRPr>
          </a:p>
          <a:p>
            <a:endParaRPr lang="en-AU" dirty="0">
              <a:cs typeface="Courier New" panose="020703090202050204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11</a:t>
            </a:fld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047DF-84B5-4DBB-9565-929170256B56}"/>
              </a:ext>
            </a:extLst>
          </p:cNvPr>
          <p:cNvSpPr txBox="1"/>
          <p:nvPr/>
        </p:nvSpPr>
        <p:spPr>
          <a:xfrm>
            <a:off x="7248128" y="1772816"/>
            <a:ext cx="51272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Random text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MVLIIVQDOX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MV 0.0000315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VL 0.0000113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LI 0.0053863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II 0.0001404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IV 0.0021112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VQ 0.0000003 (nearly zero)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QD 0.0000020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DO 0.0030342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OX 0.0001503</a:t>
            </a:r>
          </a:p>
        </p:txBody>
      </p:sp>
    </p:spTree>
    <p:extLst>
      <p:ext uri="{BB962C8B-B14F-4D97-AF65-F5344CB8AC3E}">
        <p14:creationId xmlns:p14="http://schemas.microsoft.com/office/powerpoint/2010/main" val="220085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Scoring using bigrams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839416" y="3721310"/>
            <a:ext cx="3936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QU	0.000964	-3.02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UE	0.00114	-2.94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EE	0.004278	-2.37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EN	0.01133	-1.95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NS	0.004927	-2.31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SL	0.001148	-2.94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LA	0.00536	-2.27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AN	0.016136	-1.79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ND	0.010683	-1.97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		      </a:t>
            </a:r>
            <a:r>
              <a:rPr lang="en-AU" b="1" dirty="0">
                <a:solidFill>
                  <a:srgbClr val="000000"/>
                </a:solidFill>
                <a:latin typeface="Courier New" panose="02070309020205020404" pitchFamily="49" charset="0"/>
              </a:rPr>
              <a:t>-21.56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12</a:t>
            </a:fld>
            <a:endParaRPr lang="en-A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EA331A-2D41-498D-8BA2-6FA46A63CEA7}"/>
              </a:ext>
            </a:extLst>
          </p:cNvPr>
          <p:cNvSpPr txBox="1"/>
          <p:nvPr/>
        </p:nvSpPr>
        <p:spPr>
          <a:xfrm>
            <a:off x="6757967" y="3721310"/>
            <a:ext cx="387798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MV	0.0000315	-4.50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VL	0.0000113	-4.95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LI	0.0053863	-2.27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II	0.0001404	-3.85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IV	0.0021112	-2.68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VQ	0.0000003	-6.52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QD	0.0000020	-5.70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DO	0.0030342	-2.52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OX	0.0001503	-3.82	</a:t>
            </a:r>
          </a:p>
          <a:p>
            <a:r>
              <a:rPr lang="en-AU" dirty="0">
                <a:solidFill>
                  <a:srgbClr val="000000"/>
                </a:solidFill>
                <a:latin typeface="Courier New" panose="02070309020205020404" pitchFamily="49" charset="0"/>
              </a:rPr>
              <a:t>		      </a:t>
            </a:r>
            <a:r>
              <a:rPr lang="en-AU" b="1" dirty="0">
                <a:solidFill>
                  <a:srgbClr val="000000"/>
                </a:solidFill>
                <a:latin typeface="Courier New" panose="02070309020205020404" pitchFamily="49" charset="0"/>
              </a:rPr>
              <a:t>-36.81	</a:t>
            </a:r>
          </a:p>
          <a:p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1055440" y="1052736"/>
            <a:ext cx="916699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 get the probability that the complete sequence occurs, multiply all the probabilities together.</a:t>
            </a:r>
          </a:p>
          <a:p>
            <a:endParaRPr lang="en-AU" dirty="0"/>
          </a:p>
          <a:p>
            <a:r>
              <a:rPr lang="en-AU" dirty="0"/>
              <a:t>But on a computer we’d get a underflow if we did this, so work with the logarithms of the </a:t>
            </a:r>
          </a:p>
          <a:p>
            <a:r>
              <a:rPr lang="en-AU" dirty="0"/>
              <a:t>probabilities, and add them (equivalent).</a:t>
            </a:r>
          </a:p>
          <a:p>
            <a:endParaRPr lang="en-AU" dirty="0"/>
          </a:p>
          <a:p>
            <a:r>
              <a:rPr lang="en-AU" dirty="0"/>
              <a:t>The higher our score is the more “likely” the sequence of letters is to be English.</a:t>
            </a:r>
          </a:p>
          <a:p>
            <a:r>
              <a:rPr lang="en-AU" dirty="0"/>
              <a:t>“Log-likelihood”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4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Search the </a:t>
            </a:r>
            <a:r>
              <a:rPr lang="en-AU" dirty="0" err="1"/>
              <a:t>Keyspace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13</a:t>
            </a:fld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1055440" y="1052736"/>
            <a:ext cx="92754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So, we can now go exhaustively through all 26! (4 x 10</a:t>
            </a:r>
            <a:r>
              <a:rPr lang="en-AU" baseline="30000" dirty="0"/>
              <a:t>26</a:t>
            </a:r>
            <a:r>
              <a:rPr lang="en-AU" dirty="0"/>
              <a:t>) possibilities for the alphabet mapping …</a:t>
            </a:r>
          </a:p>
          <a:p>
            <a:endParaRPr lang="en-AU"/>
          </a:p>
          <a:p>
            <a:r>
              <a:rPr lang="en-AU"/>
              <a:t>Measure </a:t>
            </a:r>
            <a:r>
              <a:rPr lang="en-AU" dirty="0"/>
              <a:t>the score of each, and hopefully the mapping which gives us plaintext with the</a:t>
            </a:r>
          </a:p>
          <a:p>
            <a:r>
              <a:rPr lang="en-AU" dirty="0"/>
              <a:t>highest sum is the correct one.</a:t>
            </a:r>
          </a:p>
          <a:p>
            <a:endParaRPr lang="en-AU" dirty="0"/>
          </a:p>
          <a:p>
            <a:r>
              <a:rPr lang="en-AU" dirty="0"/>
              <a:t>Or is there a better way?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0624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Hill Climbing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14</a:t>
            </a:fld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1055440" y="1052736"/>
            <a:ext cx="909813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One property of monoalphabetic ciphers is that a small change in the key only results in a small</a:t>
            </a:r>
          </a:p>
          <a:p>
            <a:r>
              <a:rPr lang="en-AU" dirty="0"/>
              <a:t>change in the (plaintext/ciphertext).</a:t>
            </a:r>
          </a:p>
          <a:p>
            <a:endParaRPr lang="en-AU" dirty="0"/>
          </a:p>
          <a:p>
            <a:r>
              <a:rPr lang="en-AU" dirty="0"/>
              <a:t>So instead of doing an exhaustive search, we can:</a:t>
            </a:r>
          </a:p>
          <a:p>
            <a:endParaRPr lang="en-AU" dirty="0"/>
          </a:p>
          <a:p>
            <a:r>
              <a:rPr lang="en-AU" b="1" u="sng" dirty="0"/>
              <a:t>Pseudocode</a:t>
            </a:r>
          </a:p>
          <a:p>
            <a:pPr marL="342900" indent="-342900">
              <a:buAutoNum type="arabicPeriod"/>
            </a:pPr>
            <a:r>
              <a:rPr lang="en-AU" dirty="0"/>
              <a:t>Load a table of frequency statistics</a:t>
            </a:r>
          </a:p>
          <a:p>
            <a:pPr marL="342900" indent="-342900">
              <a:buAutoNum type="arabicPeriod"/>
            </a:pPr>
            <a:r>
              <a:rPr lang="en-AU" dirty="0"/>
              <a:t>Iterate </a:t>
            </a:r>
            <a:r>
              <a:rPr lang="en-AU" i="1" dirty="0"/>
              <a:t>p</a:t>
            </a:r>
            <a:r>
              <a:rPr lang="en-AU" dirty="0"/>
              <a:t> times: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AU" dirty="0"/>
              <a:t>Start with a random key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AU" dirty="0"/>
              <a:t>Get the score for corresponding plaintext using the table</a:t>
            </a:r>
          </a:p>
          <a:p>
            <a:pPr marL="857250" lvl="1" indent="-400050">
              <a:buFont typeface="+mj-lt"/>
              <a:buAutoNum type="romanLcPeriod"/>
            </a:pPr>
            <a:r>
              <a:rPr lang="en-AU" dirty="0"/>
              <a:t>Iterate </a:t>
            </a:r>
            <a:r>
              <a:rPr lang="en-AU" i="1" dirty="0"/>
              <a:t>q</a:t>
            </a:r>
            <a:r>
              <a:rPr lang="en-AU" dirty="0"/>
              <a:t> times: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AU" dirty="0"/>
              <a:t>Pick two random letters from the key, swap them and score the result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AU" dirty="0"/>
              <a:t>If the result is better, save this as new best solution, and go back to iii.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AU" dirty="0"/>
              <a:t>Otherwise, at the end of the loop, go to </a:t>
            </a:r>
            <a:r>
              <a:rPr lang="en-AU" dirty="0" err="1"/>
              <a:t>i</a:t>
            </a:r>
            <a:r>
              <a:rPr lang="en-AU" dirty="0"/>
              <a:t>. (we couldn’t improve)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3169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Hill Climbing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15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5DF0B-C151-42F0-9EAB-5CB7511A9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268760"/>
            <a:ext cx="7560840" cy="4525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3AAF26-C844-4C58-B7D8-3DD5242A74E3}"/>
              </a:ext>
            </a:extLst>
          </p:cNvPr>
          <p:cNvSpPr txBox="1"/>
          <p:nvPr/>
        </p:nvSpPr>
        <p:spPr>
          <a:xfrm>
            <a:off x="407368" y="5892581"/>
            <a:ext cx="54008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/>
              <a:t>Source: </a:t>
            </a:r>
            <a:r>
              <a:rPr lang="en-AU" sz="900" dirty="0" err="1"/>
              <a:t>Dunin</a:t>
            </a:r>
            <a:r>
              <a:rPr lang="en-AU" sz="900" dirty="0"/>
              <a:t>, </a:t>
            </a:r>
            <a:r>
              <a:rPr lang="en-AU" sz="900" dirty="0" err="1"/>
              <a:t>Ekhall</a:t>
            </a:r>
            <a:r>
              <a:rPr lang="en-AU" sz="900" dirty="0"/>
              <a:t>, </a:t>
            </a:r>
            <a:r>
              <a:rPr lang="en-AU" sz="900" dirty="0" err="1"/>
              <a:t>Hamidullin</a:t>
            </a:r>
            <a:r>
              <a:rPr lang="en-AU" sz="900" dirty="0"/>
              <a:t>, </a:t>
            </a:r>
            <a:r>
              <a:rPr lang="en-AU" sz="900" dirty="0" err="1"/>
              <a:t>Kopal</a:t>
            </a:r>
            <a:r>
              <a:rPr lang="en-AU" sz="900" dirty="0"/>
              <a:t>, </a:t>
            </a:r>
            <a:r>
              <a:rPr lang="en-AU" sz="900" dirty="0" err="1"/>
              <a:t>Lasry</a:t>
            </a:r>
            <a:r>
              <a:rPr lang="en-AU" sz="900" dirty="0"/>
              <a:t> and </a:t>
            </a:r>
            <a:r>
              <a:rPr lang="en-AU" sz="900" dirty="0" err="1"/>
              <a:t>Schmeh</a:t>
            </a:r>
            <a:r>
              <a:rPr lang="en-AU" sz="900" dirty="0"/>
              <a:t> “How we set new world records in breaking Playfair</a:t>
            </a:r>
          </a:p>
          <a:p>
            <a:r>
              <a:rPr lang="en-AU" sz="900" dirty="0"/>
              <a:t>ciphertexts” (</a:t>
            </a:r>
            <a:r>
              <a:rPr lang="en-AU" sz="900" dirty="0" err="1"/>
              <a:t>Cryptologia</a:t>
            </a:r>
            <a:r>
              <a:rPr lang="en-AU" sz="900" dirty="0"/>
              <a:t> 2022) </a:t>
            </a:r>
            <a:r>
              <a:rPr lang="en-AU" sz="900" dirty="0">
                <a:hlinkClick r:id="rId4"/>
              </a:rPr>
              <a:t>https://doi.org/10.1080/01611194.2021.1905734</a:t>
            </a:r>
            <a:endParaRPr lang="en-AU" sz="900" dirty="0"/>
          </a:p>
          <a:p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2641741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Hill Climbing with N=2 bigrams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16</a:t>
            </a:fld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479376" y="721934"/>
            <a:ext cx="111612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CIPHERTEXT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lisuangdnnsmdxvagscsqjngalcmloacsqkbasbhakstnglkhdcm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52 letters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-356.027140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vrewncoiccelisqnoeueaxconvulvjnueatfnefgntedcovtgiul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qpntsbhwdoymragevixkclujfz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-337.508724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rvewncoiccelisqnoeueaxconrulrjnueatfnefgntedcortgiul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qpntsbhwdoymragevlxkciujfz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-321.181284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rvewucoiccelisquoeneaxcournlrjuneatfuefgutedcortginl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qpntsbhwdoymrcgevlxkaiujfz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-313.049954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rvewucoiccegisquoeneaxcourngrjuneatfueflutedcortling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qpntsbmwdoyhrcgevlxkaiujfz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-308.691354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rvewucoiccegisquoeneaycourngrjuneatfueflutedcortling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qpntsbmwdoyhrcgevlxkaiufjz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-305.304867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rvebucoiccegisquoeneaycourngrjuneatfueflutedcortling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quntsbmwdoyhrcgevlxkaipfjz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-302.068723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rvebusoissegicquoeneaysourngrjuneatfueflutedsortling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quxtsbmwdoyhrcgevlnkaipfjz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-297.626608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rvebusoissegichuoeneaysourngrjuneatfueflutedsortling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quxtsbmvdoyhrcgewlnkaipfjz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-263.568108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alovethittodickehonoustheandagenourmeomperoftharpind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lyxmatogdzvibcshrkjnquwfpe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-263.272106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alovethittodickehonoustheandabenourmeomperoftharpind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loxmatygdzvibcshrkjnquwfpe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-262.973216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icowethattodalyehonourtheindivenousmeompesofthispand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dzimatfglwexbcshyjknqoupvr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-262.942737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ayovethittodickehonougtheandalenourmeomseroftharsind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lyxmatjgdrvobcsfpkhnquzeiw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-262.879948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alowethittodickehonougtheandavenourmeomseroftharsind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lyxmatjgdzvibcsfwkhnqoupre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72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Hill Climbing with N=3 trigrams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17</a:t>
            </a:fld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479376" y="721934"/>
            <a:ext cx="111612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CIPHERTEXT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lisuangdnnsmdxvagscsqjngalcmloacsqkbasbhakstnglkhdcm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52 letters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-567.533431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gmaxuezieeadipbuzahalwezughdgruhalckuakfucatezgcfihd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svkmnhlcdrbqifyxzoetapjuwg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-516.394318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gmaxuenieeadipbunahalwenughdgruhalckuakfucatengcfihd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svkmnhlcdrbqigyxzoetapjuwf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-488.860954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gmaxienueeadupbinahalwenighdgrihalckiakficatengcfuhd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svkmnhlcarbqigyxzoetdpjuwf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-470.456983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gmaxienueeadupbinasalwenigsdgrisalckiakficatengcfusd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svkmnhlearbqigyxzoctdpjuwf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-458.368725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omaxienueeadupbinasalweniosdorisalckiakficatenocfusd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svkmnhyearbqiglxzoctdpjuwf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-436.115306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omaxiesueeadupbisanalwesiondorinalckiakficatesocfund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svkmnhyearbqiclxzogtdpjuwf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-376.705055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igovethattocandehoroultheirciberouspeopmesofthismarc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domvatiglpzjhxsbycknquewrf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-373.774702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igobethattocandehoroultheirciverouspeopmesofthismarc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dumvatiglpzjhxsbycknqoewrf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-372.412431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igobethattodancehoroultheirdiverouspeopmesofthismard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duvmatiglpzjhxsbycknqoewrf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-371.735917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imakethottagoudehanalytheingivenalsrearcesafthiscong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sphvatmglruqicdyebknxofzjw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-368.435343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igovethattocambehonourtheincidenouspeoplesofthislanc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dvmoatiglrehxcsbfjknquywpz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-366.836637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igovethattodambehonourtheindicenouspeoplesofthisland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dvomatiglrehxcsbfjknquywpz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-366.056932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igovethattodaybehonourtheindicenouspeoplesofthisland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dvomatiglrehpcsbfjknquywxz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-365.125617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imovethattodaybehonourtheindicenouspeoplesofthisland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dvomatpglrehicsbfjknquywxz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-362.723077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icomethattodaybehorountheirdiverouspeoplesofthislard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dvimatwglrehujsbfcknqopyxz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-361.510833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ethattoday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ehonourtheindi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dvimatwglrehucsbfjknqopyxz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74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Hill Climbing with N=6 Hexagrams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18</a:t>
            </a:fld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F5E70-AE25-48F5-9663-782B85D8D072}"/>
              </a:ext>
            </a:extLst>
          </p:cNvPr>
          <p:cNvSpPr txBox="1"/>
          <p:nvPr/>
        </p:nvSpPr>
        <p:spPr>
          <a:xfrm>
            <a:off x="479376" y="721934"/>
            <a:ext cx="111612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Example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CIPHERTEXT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lisuangdnnsmdxvagscsqjngalcmloacsqkbasbhakstnglkhdcm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52 letters</a:t>
            </a:r>
          </a:p>
          <a:p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-1054.885958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xcbryandaabedvhynbpbtwanyxpexiypbtqlyblsyqbuanxqsdpe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nsidmeyvozfbwgrckuhqtxjlap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-1031.816685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xcbryandaabedwhynbpbtvanyxpexiypbtqlyblsyqbuanxqsdpe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nsidmeyvozfbwgrckuhqtjxlap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-1013.566111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scbryandaabedwhynbpbtvanyspesiypbtqlyblxyqbuansqxdpe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nsidmeyvozfbwgrckulqtjxhap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-988.668338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scbryandaabedwhynbpbtmanyspesiypbtqlyblxyqbuansqxdpe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nsidmeyvozfbjgrckulqtwxhap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-957.162664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sciryandaaiedwhynipitmanyspesbypitqlyilxyqiuansqxdpe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noidmeyvszfbjgrckulqtwxhap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-758.795995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iveformarredaycomenewprmoindigonewstoethoseurmishand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dpvmsuohlzergcajwnkbtiqfxy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-758.284541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iveformarredaycomenewurmoindigonewstoethoseprmishand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dpvmsuohlzergcatwnkbjiqfxy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-748.366734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iveformarredaycomeneturmoindigonetswoewhoseprmishand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dpvmsuohlzergcatwnkqjibfxy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-736.193459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ahowestissodicketonougsteandayenourpeoplerofstarlind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lpxmatjidzvhfcsbrkngqyueow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-721.203121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ahowestissodicketonougsteandamenourpeoplerofstarlind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lpxmatjidzvhocsbrkngqyuefw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-709.104151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ibovethattowalkehonormtheinwidenorsueoucesofthiscanw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dihoatpglwvxjcszfqknbumrye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-707.693943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ibovethattowalkehonoumtheinwidenousreorcesofthiscanw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dihoatpglwvxjcszfbknqumrye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-690.879713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ibovethattowalkehoroumtheirwiderousneoncesofthiscarw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dihoatpglwvxjbszfcknqumrye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-679.961424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ibovethattowalkehorouptheirwiderousneoncesofthiscarw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dihoatpglwvxzbsjfcknqumrye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-676.234815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imovethattowalkehorouptheirwiderousneoncesofthiscarw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dzhoatpglwvxibsjfcknqumrye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-664.673618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ijomethattodaybehonougtheindicenouspeoplesorthisland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dvomafjgliwhucsbytknqpzexr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-648.893418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ijomethattodaybehonougtheindicenouspeoplesofthisland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dvomatjgliwhucsbyfknqpzexr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-612.019228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ijomethattodaybehonourtheindicenouspeoplesofthisland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dvomatfgliwhucsbyjknqpzexr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-598.271075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ijomethattodaybehonourtheindigenouspeoplesofthisland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dvfmatogliwhucsbyjknqpzexr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-579.151794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ethattoday</a:t>
            </a:r>
            <a:r>
              <a:rPr lang="en-AU" sz="1400" b="1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ehonourtheindigenouspeoplesofthisland</a:t>
            </a:r>
            <a:r>
              <a:rPr lang="en-AU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dvimatoglfwhucsbyjknqpzexr</a:t>
            </a:r>
            <a:endParaRPr lang="en-AU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78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How many Parameters? What were our inputs?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95770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What’s under the bonnet of this car / algorithm?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Scoring input - textual corpus – Project Gutenberg (60,000 books, probably tens of gigabytes)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/>
              <a:t>Summarised (or possibly “compressed”) in our statistical table of n-grams!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Table built using n: length of n-grams (1 to 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Choices of iterations – when to stop each loop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70912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Easy vs Complex ciphers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How can more complex ciphers be solved?</a:t>
            </a:r>
          </a:p>
          <a:p>
            <a:endParaRPr lang="en-AU" dirty="0"/>
          </a:p>
          <a:p>
            <a:r>
              <a:rPr lang="en-AU" dirty="0"/>
              <a:t>Is hill climbing going to be sufficient for all “classical” (pre-computer) ciphers?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3004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5400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 matrix-based cipher invented by Charles Wheatstone in 1854</a:t>
            </a:r>
          </a:p>
          <a:p>
            <a:endParaRPr lang="en-AU" dirty="0"/>
          </a:p>
          <a:p>
            <a:r>
              <a:rPr lang="en-AU" dirty="0"/>
              <a:t>The original matrix was 3 rows, 9 columns with the 26 letters of English plus a question mark “?” – spaces are not used.</a:t>
            </a:r>
          </a:p>
          <a:p>
            <a:endParaRPr lang="en-AU" dirty="0"/>
          </a:p>
          <a:p>
            <a:r>
              <a:rPr lang="en-AU" dirty="0"/>
              <a:t>Intended to be used in the Crimean War (1853-1856).</a:t>
            </a:r>
          </a:p>
          <a:p>
            <a:endParaRPr lang="en-AU" dirty="0"/>
          </a:p>
          <a:p>
            <a:r>
              <a:rPr lang="en-AU" dirty="0"/>
              <a:t>Later used in Second Boer War (1899-1902), World War I (1914-1918) and World War II (1939-1945).</a:t>
            </a:r>
          </a:p>
          <a:p>
            <a:endParaRPr lang="en-AU" dirty="0"/>
          </a:p>
          <a:p>
            <a:r>
              <a:rPr lang="en-AU" dirty="0"/>
              <a:t>“Double Playfair” used in World War II by Germans; with two 5x5 matrices; at other times, use normal Playfair twice.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21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DBFE53-15FB-4056-BFB1-50D5AD7D3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237" y="1124744"/>
            <a:ext cx="3614275" cy="54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846312" y="1166842"/>
            <a:ext cx="54657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He presented it to the Foreign Office explaining that he could teach any school child how to use it in 15 minutes. </a:t>
            </a:r>
          </a:p>
          <a:p>
            <a:endParaRPr lang="en-AU" dirty="0"/>
          </a:p>
          <a:p>
            <a:r>
              <a:rPr lang="en-AU" dirty="0"/>
              <a:t>The response was “that may very well be so, but you could never teach it to an attaché!” </a:t>
            </a:r>
          </a:p>
          <a:p>
            <a:endParaRPr lang="en-AU" dirty="0"/>
          </a:p>
          <a:p>
            <a:r>
              <a:rPr lang="en-AU" dirty="0"/>
              <a:t>Since then, traditionally the cipher key has been presented in a 5x5 matrix form.</a:t>
            </a:r>
          </a:p>
          <a:p>
            <a:endParaRPr lang="en-AU" dirty="0"/>
          </a:p>
          <a:p>
            <a:r>
              <a:rPr lang="en-AU" dirty="0"/>
              <a:t>But the alphabet has 26 letters - we could either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Omit one letter</a:t>
            </a:r>
            <a:r>
              <a:rPr lang="en-AU" dirty="0"/>
              <a:t> – make sure that it is not used; something rare like a 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Combine two letters </a:t>
            </a:r>
            <a:r>
              <a:rPr lang="en-AU" dirty="0"/>
              <a:t>– traditionally I/J or sometimes U/V (Roman alphabet has I/J or U/V equivalence)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22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41CEF-07B4-4FC6-9D79-133E36D5F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14" y="792087"/>
            <a:ext cx="3519794" cy="5273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75E234-5DCD-421A-B11D-5721CE35E9C5}"/>
              </a:ext>
            </a:extLst>
          </p:cNvPr>
          <p:cNvSpPr/>
          <p:nvPr/>
        </p:nvSpPr>
        <p:spPr>
          <a:xfrm>
            <a:off x="7806214" y="6075144"/>
            <a:ext cx="3519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/>
              <a:t>source</a:t>
            </a:r>
            <a:endParaRPr lang="en-AU" sz="900" dirty="0">
              <a:hlinkClick r:id="rId4"/>
            </a:endParaRPr>
          </a:p>
          <a:p>
            <a:r>
              <a:rPr lang="en-AU" sz="900" dirty="0">
                <a:hlinkClick r:id="rId4"/>
              </a:rPr>
              <a:t>https://www.nationalgalleries.org/art-and-artists/8957/sir-lyon-playfair-1st-baron-playfair-1819-1898-scientist-professor-chemistry-edinburgh-university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2817704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Playfair cipher uses a 5x5 matrix and works on PAIRS of letters.</a:t>
            </a:r>
          </a:p>
          <a:p>
            <a:endParaRPr lang="en-AU" dirty="0"/>
          </a:p>
          <a:p>
            <a:r>
              <a:rPr lang="en-AU" dirty="0"/>
              <a:t>Again, traditionally based on a keyword (easier to remember!) e.g. “SURPRISE”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23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2520"/>
              </p:ext>
            </p:extLst>
          </p:nvPr>
        </p:nvGraphicFramePr>
        <p:xfrm>
          <a:off x="695400" y="2580242"/>
          <a:ext cx="9577065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13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723376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388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Case 1 of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Two letters in same row, but different columns – SU – move one right - UR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24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03175"/>
              </p:ext>
            </p:extLst>
          </p:nvPr>
        </p:nvGraphicFramePr>
        <p:xfrm>
          <a:off x="695400" y="2580242"/>
          <a:ext cx="9577065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13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723376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357ECB-97DA-4392-A8B3-29F5D618E1A8}"/>
              </a:ext>
            </a:extLst>
          </p:cNvPr>
          <p:cNvCxnSpPr/>
          <p:nvPr/>
        </p:nvCxnSpPr>
        <p:spPr>
          <a:xfrm>
            <a:off x="695400" y="2204864"/>
            <a:ext cx="331236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551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Case 2 of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Two letters in same column, but different rows – SE – move one down - EF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25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767210"/>
              </p:ext>
            </p:extLst>
          </p:nvPr>
        </p:nvGraphicFramePr>
        <p:xfrm>
          <a:off x="695400" y="2603528"/>
          <a:ext cx="9577065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13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738714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44FDFE-CF6B-4F83-B299-A64E4FB8170F}"/>
              </a:ext>
            </a:extLst>
          </p:cNvPr>
          <p:cNvCxnSpPr/>
          <p:nvPr/>
        </p:nvCxnSpPr>
        <p:spPr>
          <a:xfrm>
            <a:off x="263352" y="2603528"/>
            <a:ext cx="0" cy="147354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028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Case 3 of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Two letters in different columns and different rows – SG – use diagonally opposite corners of imaginary rectangle – UF.</a:t>
            </a:r>
          </a:p>
          <a:p>
            <a:endParaRPr lang="en-AU" dirty="0"/>
          </a:p>
          <a:p>
            <a:r>
              <a:rPr lang="en-AU" dirty="0"/>
              <a:t>So for cryptanalysis, letters can never encipher to themselves (like the famous Enigma cipher of WW2) and there’s a symmetry for this case, SG goes to UF and vice versa. 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26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479073"/>
              </p:ext>
            </p:extLst>
          </p:nvPr>
        </p:nvGraphicFramePr>
        <p:xfrm>
          <a:off x="623392" y="2580242"/>
          <a:ext cx="9577065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13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723376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b="1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756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Case 4 of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Same letter twice – traditionally avoid this by inserting an X between the doubled letters.</a:t>
            </a:r>
          </a:p>
          <a:p>
            <a:endParaRPr lang="en-AU" dirty="0"/>
          </a:p>
          <a:p>
            <a:r>
              <a:rPr lang="en-AU" dirty="0"/>
              <a:t>Or, just pass through in plaintext (JFK in WW2) or go one down AND one right.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27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069258"/>
              </p:ext>
            </p:extLst>
          </p:nvPr>
        </p:nvGraphicFramePr>
        <p:xfrm>
          <a:off x="623392" y="2580242"/>
          <a:ext cx="9577065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13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915413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723376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036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– The Weaknesses. Mauborgne (1914)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54262"/>
            <a:ext cx="65527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Some obvious weaknesses</a:t>
            </a:r>
          </a:p>
          <a:p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/>
              <a:t>Repeated plaintext pairs will map to repeated ciphertext pairs</a:t>
            </a:r>
          </a:p>
          <a:p>
            <a:pPr marL="285750" indent="-285750">
              <a:buFontTx/>
              <a:buChar char="-"/>
            </a:pPr>
            <a:r>
              <a:rPr lang="en-AU" dirty="0"/>
              <a:t>A 2-gram frequency count may show what the most frequently </a:t>
            </a:r>
          </a:p>
          <a:p>
            <a:r>
              <a:rPr lang="en-AU" dirty="0"/>
              <a:t>occurring 2-grams are (e.g. TH, HE, ON etc)</a:t>
            </a:r>
          </a:p>
          <a:p>
            <a:pPr marL="285750" indent="-285750">
              <a:buFontTx/>
              <a:buChar char="-"/>
            </a:pPr>
            <a:r>
              <a:rPr lang="en-AU" dirty="0"/>
              <a:t>Most frequently occurring single letters are likely to be near the</a:t>
            </a:r>
          </a:p>
          <a:p>
            <a:r>
              <a:rPr lang="en-AU" dirty="0"/>
              <a:t>most frequent English letters E, T, A, O in the square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r>
              <a:rPr lang="en-AU" dirty="0"/>
              <a:t>If there are no repeated 2-grams these aren’t significant … key space</a:t>
            </a:r>
          </a:p>
          <a:p>
            <a:r>
              <a:rPr lang="en-AU" dirty="0"/>
              <a:t>is of size 25! ~ 1.5 * 10</a:t>
            </a:r>
            <a:r>
              <a:rPr lang="en-AU" baseline="30000" dirty="0"/>
              <a:t>25</a:t>
            </a:r>
            <a:endParaRPr lang="en-AU" dirty="0"/>
          </a:p>
          <a:p>
            <a:endParaRPr lang="en-AU" dirty="0"/>
          </a:p>
          <a:p>
            <a:r>
              <a:rPr lang="en-AU" dirty="0"/>
              <a:t>Joseph Mauborgne of US Army wrote about solving an 800-letter</a:t>
            </a:r>
          </a:p>
          <a:p>
            <a:r>
              <a:rPr lang="en-AU" dirty="0"/>
              <a:t>Playfair cipher in 1914 (first recorded solution).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28</a:t>
            </a:fld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C31328-AEA2-48B0-9D72-73377F6D0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5" y="1772816"/>
            <a:ext cx="3784137" cy="36933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CCA437-C7B1-43C6-AC98-7E4A457A0E25}"/>
              </a:ext>
            </a:extLst>
          </p:cNvPr>
          <p:cNvSpPr/>
          <p:nvPr/>
        </p:nvSpPr>
        <p:spPr>
          <a:xfrm>
            <a:off x="8256240" y="6224384"/>
            <a:ext cx="3751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/>
              <a:t>source</a:t>
            </a:r>
          </a:p>
          <a:p>
            <a:r>
              <a:rPr lang="en-AU" sz="900" dirty="0">
                <a:hlinkClick r:id="rId4"/>
              </a:rPr>
              <a:t>https://www.findagrave.com/memorial/7870655/joseph-oswald-mauborgne</a:t>
            </a:r>
            <a:endParaRPr lang="en-AU" sz="900" dirty="0"/>
          </a:p>
          <a:p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2344576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Dorothy L. Sayers (1932)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54262"/>
            <a:ext cx="111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Dorothy L. Sayers’ 1932 novel </a:t>
            </a:r>
            <a:r>
              <a:rPr lang="en-AU" b="1" dirty="0"/>
              <a:t>“Have His Carcase” </a:t>
            </a:r>
            <a:r>
              <a:rPr lang="en-AU" dirty="0"/>
              <a:t>with Lord Peter Wimsey has an excellent description of cryptanalysis of the Playfair Cipher.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29</a:t>
            </a:fld>
            <a:endParaRPr lang="en-AU" dirty="0"/>
          </a:p>
        </p:txBody>
      </p:sp>
      <p:pic>
        <p:nvPicPr>
          <p:cNvPr id="1026" name="Picture 2" descr="https://pictures.abebooks.com/inventory/30609219326.jpg">
            <a:extLst>
              <a:ext uri="{FF2B5EF4-FFF2-40B4-BE49-F238E27FC236}">
                <a16:creationId xmlns:a16="http://schemas.microsoft.com/office/drawing/2014/main" id="{4DD57A1B-6A54-4596-97DE-D719B669E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8" t="7930" r="24772" b="7220"/>
          <a:stretch/>
        </p:blipFill>
        <p:spPr bwMode="auto">
          <a:xfrm>
            <a:off x="3131406" y="2031330"/>
            <a:ext cx="224022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3AFAA5-3708-40CF-BD71-DD1A3EFDD7F9}"/>
              </a:ext>
            </a:extLst>
          </p:cNvPr>
          <p:cNvSpPr/>
          <p:nvPr/>
        </p:nvSpPr>
        <p:spPr>
          <a:xfrm>
            <a:off x="0" y="653891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800" dirty="0"/>
              <a:t> Source </a:t>
            </a:r>
            <a:r>
              <a:rPr lang="en-AU" sz="800" dirty="0">
                <a:hlinkClick r:id="rId4"/>
              </a:rPr>
              <a:t>https://www.abebooks.com/servlet/ShopBasketPL?ac=a&amp;il=S&amp;ik=30609219326&amp;cm_sp=svl-_-bdp-_-bsk</a:t>
            </a:r>
            <a:endParaRPr lang="en-AU" sz="800" dirty="0"/>
          </a:p>
          <a:p>
            <a:r>
              <a:rPr lang="en-AU" sz="800" dirty="0">
                <a:hlinkClick r:id="rId5"/>
              </a:rPr>
              <a:t>https://www.npg.org.uk/collections/search/portrait/mw165063/Dorothy-Sayers?LinkID=mp03987&amp;role=sit&amp;rNo=3</a:t>
            </a:r>
            <a:endParaRPr lang="en-AU" sz="800" dirty="0"/>
          </a:p>
          <a:p>
            <a:endParaRPr lang="en-AU" sz="800" dirty="0"/>
          </a:p>
          <a:p>
            <a:endParaRPr lang="en-AU" sz="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E86AFF-3ECA-44B9-828C-C7288E1BD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5732" y="2031330"/>
            <a:ext cx="6169985" cy="3585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48218-3CF6-4860-9C8B-141B69463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3" y="2350652"/>
            <a:ext cx="2240222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34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Sir George Aston (1933)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30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8EEF19-E2B2-41BF-8690-28CDB0928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8039"/>
            <a:ext cx="4653643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2FDE6-BB07-45EB-9B29-B9CEC1D57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215" y="1691283"/>
            <a:ext cx="4398785" cy="27040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1D58BC-DFB9-47A4-9A44-D18BD127C223}"/>
              </a:ext>
            </a:extLst>
          </p:cNvPr>
          <p:cNvSpPr/>
          <p:nvPr/>
        </p:nvSpPr>
        <p:spPr>
          <a:xfrm>
            <a:off x="8184232" y="558213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 </a:t>
            </a:r>
            <a:r>
              <a:rPr lang="en-AU" sz="900" dirty="0">
                <a:hlinkClick r:id="rId5"/>
              </a:rPr>
              <a:t>https://www.tandfonline.com/doi/pdf/10.1080/0161-117891852983</a:t>
            </a:r>
            <a:endParaRPr lang="en-AU" sz="900" dirty="0"/>
          </a:p>
          <a:p>
            <a:endParaRPr lang="en-AU" sz="9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246241-CE27-4CEA-B29E-A4DCB3020C3F}"/>
              </a:ext>
            </a:extLst>
          </p:cNvPr>
          <p:cNvSpPr/>
          <p:nvPr/>
        </p:nvSpPr>
        <p:spPr>
          <a:xfrm>
            <a:off x="119336" y="511529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</a:p>
          <a:p>
            <a:r>
              <a:rPr lang="en-AU" sz="900" dirty="0">
                <a:hlinkClick r:id="rId6"/>
              </a:rPr>
              <a:t>https://digitalcollections.nypl.org/items/510d47db-d35b-a3d9-e040-e00a18064a99</a:t>
            </a:r>
            <a:endParaRPr lang="en-AU" sz="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2754A-CC93-4E68-B59B-99E3F248A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490" y="1558039"/>
            <a:ext cx="2125229" cy="32651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40FA64-4180-4DEF-AD1A-DFD5139E292B}"/>
              </a:ext>
            </a:extLst>
          </p:cNvPr>
          <p:cNvSpPr/>
          <p:nvPr/>
        </p:nvSpPr>
        <p:spPr>
          <a:xfrm>
            <a:off x="3048000" y="6102434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  <a:endParaRPr lang="en-AU" sz="900" dirty="0">
              <a:hlinkClick r:id="rId8"/>
            </a:endParaRPr>
          </a:p>
          <a:p>
            <a:r>
              <a:rPr lang="en-AU" sz="900" dirty="0">
                <a:hlinkClick r:id="rId8"/>
              </a:rPr>
              <a:t>https://www.gettyimages.co.uk/detail/news-photo/british-major-general-sir-george-aston-circa-1920-news-photo/102172156</a:t>
            </a:r>
            <a:endParaRPr lang="en-AU" sz="900" dirty="0"/>
          </a:p>
          <a:p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3923902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Alf </a:t>
            </a:r>
            <a:r>
              <a:rPr lang="en-AU" dirty="0" err="1"/>
              <a:t>Mongé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The author [William F. Friedman] once had a student who "specialized" in Playfair ciphers and became so adept that he could solve messages containing as few as 50-60 letters within 30 minutes. (1938, footnote to “Military Cryptanalysis” book) </a:t>
            </a:r>
            <a:br>
              <a:rPr lang="en-AU" i="1" dirty="0"/>
            </a:br>
            <a:endParaRPr lang="en-AU" dirty="0"/>
          </a:p>
          <a:p>
            <a:r>
              <a:rPr lang="en-AU" dirty="0"/>
              <a:t>Private Alf </a:t>
            </a:r>
            <a:r>
              <a:rPr lang="en-AU" dirty="0" err="1"/>
              <a:t>Mongé</a:t>
            </a:r>
            <a:r>
              <a:rPr lang="en-AU" dirty="0"/>
              <a:t> (1907-1978) – wrote a monograph in 1936 explaining how to solve Aston’s challenge.</a:t>
            </a:r>
          </a:p>
          <a:p>
            <a:endParaRPr lang="en-AU" dirty="0"/>
          </a:p>
          <a:p>
            <a:r>
              <a:rPr lang="en-AU" dirty="0"/>
              <a:t>A reasoning process which is difficult to replicate via a computer program.</a:t>
            </a:r>
          </a:p>
          <a:p>
            <a:endParaRPr lang="en-AU" dirty="0"/>
          </a:p>
          <a:p>
            <a:r>
              <a:rPr lang="en-AU" dirty="0"/>
              <a:t>But certainly based on probabilities of English words, beginnings, middles and ends of words.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31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5B4FF-BABF-45D3-A422-C7A59D977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56" y="3717032"/>
            <a:ext cx="5291500" cy="2356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DC9C36-BC35-47CA-A2A5-0E76EF28DC0E}"/>
              </a:ext>
            </a:extLst>
          </p:cNvPr>
          <p:cNvSpPr/>
          <p:nvPr/>
        </p:nvSpPr>
        <p:spPr>
          <a:xfrm>
            <a:off x="3048000" y="6213644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</a:p>
          <a:p>
            <a:r>
              <a:rPr lang="en-AU" sz="900" dirty="0">
                <a:hlinkClick r:id="rId4"/>
              </a:rPr>
              <a:t>https://www.nsa.gov/Portals/75/documents/news-</a:t>
            </a:r>
          </a:p>
          <a:p>
            <a:r>
              <a:rPr lang="en-AU" sz="900" dirty="0">
                <a:hlinkClick r:id="rId4"/>
              </a:rPr>
              <a:t>features/declassified-documents/friedman-documents/publications/FOLDER_205/41762559080174.pdf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2142997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</a:t>
            </a:r>
            <a:r>
              <a:rPr lang="en-AU" dirty="0" err="1"/>
              <a:t>Thouless</a:t>
            </a:r>
            <a:r>
              <a:rPr lang="en-AU" dirty="0"/>
              <a:t> First Cipher (1948)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Cambridge Professor Robert H. </a:t>
            </a:r>
            <a:r>
              <a:rPr lang="en-AU" dirty="0" err="1"/>
              <a:t>Thouless</a:t>
            </a:r>
            <a:r>
              <a:rPr lang="en-AU" dirty="0"/>
              <a:t> (1894-1984, pictured, invented the “Psi” concept, son was Nobel physics </a:t>
            </a:r>
            <a:r>
              <a:rPr lang="en-AU" dirty="0" err="1"/>
              <a:t>prizewinner</a:t>
            </a:r>
            <a:r>
              <a:rPr lang="en-AU" dirty="0"/>
              <a:t> David </a:t>
            </a:r>
            <a:r>
              <a:rPr lang="en-AU" dirty="0" err="1"/>
              <a:t>Thouless</a:t>
            </a:r>
            <a:r>
              <a:rPr lang="en-AU" dirty="0"/>
              <a:t>) created a series of ciphers to test for the existence of life after death.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32</a:t>
            </a:fld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A24BF7-1157-4790-A6A8-0845D12E2866}"/>
              </a:ext>
            </a:extLst>
          </p:cNvPr>
          <p:cNvSpPr/>
          <p:nvPr/>
        </p:nvSpPr>
        <p:spPr>
          <a:xfrm>
            <a:off x="6456040" y="6398309"/>
            <a:ext cx="40174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900" dirty="0">
                <a:hlinkClick r:id="rId3"/>
              </a:rPr>
              <a:t>https://archive.org/details/proceedingsofsoc48soci</a:t>
            </a:r>
            <a:endParaRPr lang="en-AU" sz="900" dirty="0"/>
          </a:p>
          <a:p>
            <a:r>
              <a:rPr lang="en-AU" sz="900" dirty="0"/>
              <a:t>Source </a:t>
            </a:r>
            <a:r>
              <a:rPr lang="en-AU" sz="900" dirty="0">
                <a:hlinkClick r:id="rId4"/>
              </a:rPr>
              <a:t>https://www.corpus.cam.ac.uk/sites/default/files/The_Record_No100.pdf</a:t>
            </a:r>
            <a:endParaRPr lang="en-AU" sz="900" dirty="0"/>
          </a:p>
          <a:p>
            <a:endParaRPr lang="en-AU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8FA550-7A9C-461E-981D-37F9EF4C5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51" y="1801775"/>
            <a:ext cx="4968552" cy="1873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2AA4B5-3318-4A8C-92B6-32D6031C6C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384" y="3813592"/>
            <a:ext cx="5820289" cy="1077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D5BA2E-DC3C-42D6-882E-2C463C5A8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2044" y="2048074"/>
            <a:ext cx="5196432" cy="2121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AE86F6-A4A8-4B81-A1A0-8155009000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4072" y="4454030"/>
            <a:ext cx="1600339" cy="16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03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</a:t>
            </a:r>
            <a:r>
              <a:rPr lang="en-AU" dirty="0" err="1"/>
              <a:t>Thouless</a:t>
            </a:r>
            <a:r>
              <a:rPr lang="en-AU" dirty="0"/>
              <a:t> First Cipher (1948)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For his first cipher (July 1948) beginning CBFTM … he did not reveal the cipher type, but apparently a cryptanalytic expert was able to guess that as the message contained no J or doubled letters, that Playfair was used.</a:t>
            </a:r>
          </a:p>
          <a:p>
            <a:endParaRPr lang="en-AU" dirty="0"/>
          </a:p>
          <a:p>
            <a:r>
              <a:rPr lang="en-AU" dirty="0"/>
              <a:t>Remarkable achievement to solve a 66 letter Playfair cipher.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33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604357"/>
              </p:ext>
            </p:extLst>
          </p:nvPr>
        </p:nvGraphicFramePr>
        <p:xfrm>
          <a:off x="390770" y="4365104"/>
          <a:ext cx="5833350" cy="2101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670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1166670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1166670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1166670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1166670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433831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433831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433831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433831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8A24BF7-1157-4790-A6A8-0845D12E2866}"/>
              </a:ext>
            </a:extLst>
          </p:cNvPr>
          <p:cNvSpPr/>
          <p:nvPr/>
        </p:nvSpPr>
        <p:spPr>
          <a:xfrm>
            <a:off x="6456040" y="6096856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900" dirty="0">
                <a:hlinkClick r:id="rId3"/>
              </a:rPr>
              <a:t>https://archive.org/details/proceedingsofsoc48soci</a:t>
            </a:r>
            <a:endParaRPr lang="en-AU" sz="900" dirty="0"/>
          </a:p>
          <a:p>
            <a:endParaRPr lang="en-AU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EBE9B-C5CC-4AA0-B990-5B0387BE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56" y="2861566"/>
            <a:ext cx="4989251" cy="2386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8A2CB3-0AC0-417B-9186-04BEA07BD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29" y="2602071"/>
            <a:ext cx="4884815" cy="146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01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</a:t>
            </a:r>
            <a:r>
              <a:rPr lang="en-AU" dirty="0" err="1"/>
              <a:t>Thouless</a:t>
            </a:r>
            <a:r>
              <a:rPr lang="en-AU" dirty="0"/>
              <a:t> Second Cipher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For his next attempt in April 1949, he used “double Playfair” with two </a:t>
            </a:r>
          </a:p>
          <a:p>
            <a:r>
              <a:rPr lang="en-AU" dirty="0"/>
              <a:t>keyword-based Playfair ciphers applied sequentially. 56 letter plaintext, letters added, 58 letter ciphertext.</a:t>
            </a:r>
          </a:p>
          <a:p>
            <a:endParaRPr lang="en-AU" dirty="0"/>
          </a:p>
          <a:p>
            <a:r>
              <a:rPr lang="en-AU" dirty="0"/>
              <a:t>Solved 1995 by Jim </a:t>
            </a:r>
            <a:r>
              <a:rPr lang="en-AU" dirty="0" err="1"/>
              <a:t>Gillogly</a:t>
            </a:r>
            <a:r>
              <a:rPr lang="en-AU" dirty="0"/>
              <a:t>, a Californian computer scientist. A dictionary attack …</a:t>
            </a:r>
          </a:p>
          <a:p>
            <a:r>
              <a:rPr lang="en-AU" dirty="0"/>
              <a:t>Took about a month total (8.5 hours CPU time)</a:t>
            </a:r>
          </a:p>
          <a:p>
            <a:endParaRPr lang="en-AU" dirty="0"/>
          </a:p>
          <a:p>
            <a:r>
              <a:rPr lang="en-AU" dirty="0"/>
              <a:t>Ciphertext: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BTYRR OOFLH KCDXK FWPCZ KTADR GFHKA HTYXO 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ALZUP PYPVF AYMMF SDLR UVUB</a:t>
            </a:r>
          </a:p>
          <a:p>
            <a:endParaRPr lang="en-AU" dirty="0"/>
          </a:p>
          <a:p>
            <a:r>
              <a:rPr lang="en-AU" dirty="0"/>
              <a:t>Plaintext: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THIS IS A CIPHER WHICH WILL NOT BE READ UNLESS I GIVE THE KEY WORDS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34</a:t>
            </a:fld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0A9BCC-B1A7-406E-A4FC-37D85E0AA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41488"/>
              </p:ext>
            </p:extLst>
          </p:nvPr>
        </p:nvGraphicFramePr>
        <p:xfrm>
          <a:off x="390770" y="4365104"/>
          <a:ext cx="4265070" cy="208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14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365369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4C201E5-6599-457C-8738-7F9855E7F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81545"/>
              </p:ext>
            </p:extLst>
          </p:nvPr>
        </p:nvGraphicFramePr>
        <p:xfrm>
          <a:off x="5403627" y="4361096"/>
          <a:ext cx="4265070" cy="208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14">
                  <a:extLst>
                    <a:ext uri="{9D8B030D-6E8A-4147-A177-3AD203B41FA5}">
                      <a16:colId xmlns:a16="http://schemas.microsoft.com/office/drawing/2014/main" val="1991428236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3929390219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418079961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132855664"/>
                    </a:ext>
                  </a:extLst>
                </a:gridCol>
                <a:gridCol w="853014">
                  <a:extLst>
                    <a:ext uri="{9D8B030D-6E8A-4147-A177-3AD203B41FA5}">
                      <a16:colId xmlns:a16="http://schemas.microsoft.com/office/drawing/2014/main" val="1629182627"/>
                    </a:ext>
                  </a:extLst>
                </a:gridCol>
              </a:tblGrid>
              <a:tr h="365369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427457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335368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I/J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840133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Q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4587"/>
                  </a:ext>
                </a:extLst>
              </a:tr>
              <a:tr h="430716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solidFill>
                            <a:schemeClr val="tx1"/>
                          </a:solidFill>
                        </a:rPr>
                        <a:t>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79035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66D84F0-964A-4F20-8AD6-BC94CEE7168C}"/>
              </a:ext>
            </a:extLst>
          </p:cNvPr>
          <p:cNvSpPr/>
          <p:nvPr/>
        </p:nvSpPr>
        <p:spPr>
          <a:xfrm>
            <a:off x="7536162" y="6433958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 </a:t>
            </a:r>
            <a:r>
              <a:rPr lang="en-AU" sz="900" dirty="0">
                <a:hlinkClick r:id="rId3"/>
              </a:rPr>
              <a:t>https://www.latimes.com/archives/la-xpm-1995-11-05-me-65166-story.html</a:t>
            </a:r>
            <a:endParaRPr lang="en-AU" sz="900" dirty="0"/>
          </a:p>
          <a:p>
            <a:r>
              <a:rPr lang="en-AU" sz="900" dirty="0">
                <a:hlinkClick r:id="rId4"/>
              </a:rPr>
              <a:t>https://ciphermysteries.com/2018/11/18/usage-patterns-in-the-beale-ciphers</a:t>
            </a:r>
            <a:endParaRPr lang="en-AU" sz="900" dirty="0"/>
          </a:p>
          <a:p>
            <a:endParaRPr lang="en-AU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F6E017-B686-4BC6-A88B-BD6A77F6D6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159" y="1828736"/>
            <a:ext cx="2743200" cy="153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48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Difficulty level (</a:t>
            </a:r>
            <a:r>
              <a:rPr lang="en-AU" dirty="0" err="1"/>
              <a:t>Lasry</a:t>
            </a:r>
            <a:r>
              <a:rPr lang="en-AU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35</a:t>
            </a:fld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EA3134-5D61-4CE0-AFB7-B2A163316D6A}"/>
              </a:ext>
            </a:extLst>
          </p:cNvPr>
          <p:cNvSpPr/>
          <p:nvPr/>
        </p:nvSpPr>
        <p:spPr>
          <a:xfrm>
            <a:off x="7752184" y="6031081"/>
            <a:ext cx="6096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  <a:endParaRPr lang="en-AU" sz="900" dirty="0">
              <a:hlinkClick r:id="rId3"/>
            </a:endParaRPr>
          </a:p>
          <a:p>
            <a:r>
              <a:rPr lang="en-AU" sz="900" dirty="0">
                <a:hlinkClick r:id="rId3"/>
              </a:rPr>
              <a:t>https://www.cryptool.org/assets/posts/2019-11-05-20-years-cryptool-looking-back-and-forward/CT20years_Modern_Cryptanalysis_of_Historical_Ciphers.pdf</a:t>
            </a:r>
            <a:endParaRPr lang="en-AU" sz="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704886-87E3-456F-AF6F-69995004A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1196752"/>
            <a:ext cx="893928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75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Hill Climbing / 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385820" y="1111166"/>
            <a:ext cx="11161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Hill climbing can only solve Playfair ciphers of about 300 letters long with the “swap any two letters” technique.</a:t>
            </a:r>
          </a:p>
          <a:p>
            <a:endParaRPr lang="en-AU" dirty="0"/>
          </a:p>
          <a:p>
            <a:r>
              <a:rPr lang="en-AU" dirty="0"/>
              <a:t>In 2008, Michael Cowan (of the American Cryptogram Association) explained how to use </a:t>
            </a:r>
            <a:r>
              <a:rPr lang="en-AU" b="1" dirty="0"/>
              <a:t>simulated annealing</a:t>
            </a:r>
            <a:r>
              <a:rPr lang="en-AU" dirty="0"/>
              <a:t> to solve Playfair and other ciphers. The technique had originally been described in a 1983 paper.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36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CF5D4-3DD8-44EE-BB22-520021895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2740144"/>
            <a:ext cx="6264696" cy="3616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9BBEB3-39F6-417A-BB45-DAA845D8D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047" y="2865492"/>
            <a:ext cx="5514177" cy="25797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8D9898-9C04-4F9D-86A9-C2D5BD521D47}"/>
              </a:ext>
            </a:extLst>
          </p:cNvPr>
          <p:cNvSpPr/>
          <p:nvPr/>
        </p:nvSpPr>
        <p:spPr>
          <a:xfrm>
            <a:off x="72008" y="6442581"/>
            <a:ext cx="78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/>
              <a:t>source </a:t>
            </a:r>
            <a:r>
              <a:rPr lang="en-AU" sz="900" dirty="0">
                <a:hlinkClick r:id="rId5"/>
              </a:rPr>
              <a:t>https://www.tandfonline.com/doi/pdf/10.1080/01611190701743658</a:t>
            </a:r>
            <a:endParaRPr lang="en-AU" sz="900" dirty="0"/>
          </a:p>
          <a:p>
            <a:endParaRPr lang="en-AU" sz="9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F3B78F-9884-491A-A683-D6F3632E7FD2}"/>
              </a:ext>
            </a:extLst>
          </p:cNvPr>
          <p:cNvSpPr/>
          <p:nvPr/>
        </p:nvSpPr>
        <p:spPr>
          <a:xfrm>
            <a:off x="7752184" y="6442581"/>
            <a:ext cx="336502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900" dirty="0"/>
              <a:t>source </a:t>
            </a:r>
            <a:r>
              <a:rPr lang="en-AU" sz="900" dirty="0">
                <a:hlinkClick r:id="rId6"/>
              </a:rPr>
              <a:t>https://www.science.org/doi/10.1126/science.220.4598.671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30068919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Hill Climbing / 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Changes from hill-climbing algorithm.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Instead of always moving to a higher scoring key, sometimes we are allowed to move to a lower scoring key based on a variable called the </a:t>
            </a:r>
            <a:r>
              <a:rPr lang="en-AU" b="1" dirty="0"/>
              <a:t>temperature</a:t>
            </a:r>
            <a:r>
              <a:rPr lang="en-AU" dirty="0"/>
              <a:t>.</a:t>
            </a:r>
          </a:p>
          <a:p>
            <a:endParaRPr lang="en-AU" dirty="0"/>
          </a:p>
          <a:p>
            <a:r>
              <a:rPr lang="en-AU" dirty="0"/>
              <a:t>(the temperature can be kept constant or decrease over time)</a:t>
            </a:r>
          </a:p>
          <a:p>
            <a:endParaRPr lang="en-AU" dirty="0"/>
          </a:p>
          <a:p>
            <a:r>
              <a:rPr lang="en-AU" dirty="0"/>
              <a:t>The probability of allowing a move to a worse key is based on </a:t>
            </a:r>
            <a:r>
              <a:rPr lang="en-AU" b="1" dirty="0"/>
              <a:t>e</a:t>
            </a:r>
            <a:r>
              <a:rPr lang="en-AU" b="1" baseline="30000" dirty="0"/>
              <a:t>-d/T</a:t>
            </a:r>
            <a:r>
              <a:rPr lang="en-AU" dirty="0"/>
              <a:t> where </a:t>
            </a:r>
            <a:r>
              <a:rPr lang="en-AU" b="1" dirty="0"/>
              <a:t>d</a:t>
            </a:r>
            <a:r>
              <a:rPr lang="en-AU" dirty="0"/>
              <a:t> is the change in the score and </a:t>
            </a:r>
            <a:r>
              <a:rPr lang="en-AU" b="1" dirty="0"/>
              <a:t>T</a:t>
            </a:r>
            <a:r>
              <a:rPr lang="en-AU" dirty="0"/>
              <a:t> is the current temperature.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37</a:t>
            </a:fld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57DA76-328A-4E84-986E-46C906748309}"/>
              </a:ext>
            </a:extLst>
          </p:cNvPr>
          <p:cNvSpPr/>
          <p:nvPr/>
        </p:nvSpPr>
        <p:spPr>
          <a:xfrm>
            <a:off x="1559496" y="6105305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900" dirty="0"/>
              <a:t>source  </a:t>
            </a:r>
            <a:r>
              <a:rPr lang="en-AU" sz="900" dirty="0">
                <a:hlinkClick r:id="rId3"/>
              </a:rPr>
              <a:t>https://www.tandfonline.com/doi/pdf/10.1080/01611190701743658</a:t>
            </a:r>
            <a:endParaRPr lang="en-AU" sz="900" dirty="0"/>
          </a:p>
          <a:p>
            <a:endParaRPr lang="en-AU" sz="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4F5911-367D-401D-BADB-175FB9D74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630" y="3645024"/>
            <a:ext cx="627269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22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Simulated Annealing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38</a:t>
            </a:fld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D0277-0061-4AE6-ACF3-25FA1E824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052737"/>
            <a:ext cx="7920880" cy="48515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184E30-9D9C-48B3-A705-381E6FD7F9C2}"/>
              </a:ext>
            </a:extLst>
          </p:cNvPr>
          <p:cNvSpPr txBox="1"/>
          <p:nvPr/>
        </p:nvSpPr>
        <p:spPr>
          <a:xfrm>
            <a:off x="407368" y="5892581"/>
            <a:ext cx="54008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/>
              <a:t>Source: </a:t>
            </a:r>
            <a:r>
              <a:rPr lang="en-AU" sz="900" dirty="0" err="1"/>
              <a:t>Dunin</a:t>
            </a:r>
            <a:r>
              <a:rPr lang="en-AU" sz="900" dirty="0"/>
              <a:t>, </a:t>
            </a:r>
            <a:r>
              <a:rPr lang="en-AU" sz="900" dirty="0" err="1"/>
              <a:t>Ekhall</a:t>
            </a:r>
            <a:r>
              <a:rPr lang="en-AU" sz="900" dirty="0"/>
              <a:t>, </a:t>
            </a:r>
            <a:r>
              <a:rPr lang="en-AU" sz="900" dirty="0" err="1"/>
              <a:t>Hamidullin</a:t>
            </a:r>
            <a:r>
              <a:rPr lang="en-AU" sz="900" dirty="0"/>
              <a:t>, </a:t>
            </a:r>
            <a:r>
              <a:rPr lang="en-AU" sz="900" dirty="0" err="1"/>
              <a:t>Kopal</a:t>
            </a:r>
            <a:r>
              <a:rPr lang="en-AU" sz="900" dirty="0"/>
              <a:t>, </a:t>
            </a:r>
            <a:r>
              <a:rPr lang="en-AU" sz="900" dirty="0" err="1"/>
              <a:t>Lasry</a:t>
            </a:r>
            <a:r>
              <a:rPr lang="en-AU" sz="900" dirty="0"/>
              <a:t> and </a:t>
            </a:r>
            <a:r>
              <a:rPr lang="en-AU" sz="900" dirty="0" err="1"/>
              <a:t>Schmeh</a:t>
            </a:r>
            <a:r>
              <a:rPr lang="en-AU" sz="900" dirty="0"/>
              <a:t> “How we set new world records in breaking Playfair</a:t>
            </a:r>
          </a:p>
          <a:p>
            <a:r>
              <a:rPr lang="en-AU" sz="900" dirty="0"/>
              <a:t>ciphertexts” (</a:t>
            </a:r>
            <a:r>
              <a:rPr lang="en-AU" sz="900" dirty="0" err="1"/>
              <a:t>Cryptologia</a:t>
            </a:r>
            <a:r>
              <a:rPr lang="en-AU" sz="900" dirty="0"/>
              <a:t> 2022) </a:t>
            </a:r>
            <a:r>
              <a:rPr lang="en-AU" sz="900" dirty="0">
                <a:hlinkClick r:id="rId4"/>
              </a:rPr>
              <a:t>https://doi.org/10.1080/01611194.2021.1905734</a:t>
            </a:r>
            <a:endParaRPr lang="en-AU" sz="900" dirty="0"/>
          </a:p>
          <a:p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3506582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Simulated Annealing – Cowan’s Algorithm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39</a:t>
            </a:fld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8E10A-C511-49FD-B595-67178E58C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1" y="980728"/>
            <a:ext cx="5022393" cy="54726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ED9662-59E0-4E3D-A47F-4E8038D77014}"/>
              </a:ext>
            </a:extLst>
          </p:cNvPr>
          <p:cNvSpPr/>
          <p:nvPr/>
        </p:nvSpPr>
        <p:spPr>
          <a:xfrm>
            <a:off x="1199456" y="2780928"/>
            <a:ext cx="4032448" cy="14401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621630-C716-4CCB-8A92-D7BFFEE1CEF0}"/>
              </a:ext>
            </a:extLst>
          </p:cNvPr>
          <p:cNvSpPr/>
          <p:nvPr/>
        </p:nvSpPr>
        <p:spPr>
          <a:xfrm>
            <a:off x="6312024" y="5987018"/>
            <a:ext cx="45064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source Cowan (2008)</a:t>
            </a:r>
          </a:p>
          <a:p>
            <a:r>
              <a:rPr lang="en-AU" dirty="0">
                <a:hlinkClick r:id="rId4"/>
              </a:rPr>
              <a:t>https://doi.org/10.1080/01611190701743658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6958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Simulated Annealing vs Hill Climbing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40</a:t>
            </a:fld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E5BD0A-723D-47EA-8C00-19753BDD5C7F}"/>
              </a:ext>
            </a:extLst>
          </p:cNvPr>
          <p:cNvSpPr/>
          <p:nvPr/>
        </p:nvSpPr>
        <p:spPr>
          <a:xfrm>
            <a:off x="551384" y="1340768"/>
            <a:ext cx="892899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Simulated annealing has extra parameters compared to hill climbing.</a:t>
            </a:r>
          </a:p>
          <a:p>
            <a:endParaRPr lang="en-AU" dirty="0"/>
          </a:p>
          <a:p>
            <a:r>
              <a:rPr lang="en-AU" dirty="0"/>
              <a:t>Like hyperparameter tuning in regression (machine learning)</a:t>
            </a:r>
          </a:p>
          <a:p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Linear regression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Random forest (</a:t>
            </a:r>
            <a:r>
              <a:rPr lang="en-AU" i="1" dirty="0" err="1"/>
              <a:t>mtry</a:t>
            </a:r>
            <a:r>
              <a:rPr lang="en-AU" dirty="0"/>
              <a:t> and </a:t>
            </a:r>
            <a:r>
              <a:rPr lang="en-AU" i="1" dirty="0"/>
              <a:t>trees</a:t>
            </a:r>
            <a:r>
              <a:rPr lang="en-AU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Gradient boosting machines (even more parameters)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r>
              <a:rPr lang="en-AU" dirty="0"/>
              <a:t>No Free Lunch. You might possibly improve your regression, but you’ll spend some time tuning your parameters.</a:t>
            </a:r>
          </a:p>
          <a:p>
            <a:endParaRPr lang="en-AU" dirty="0"/>
          </a:p>
          <a:p>
            <a:r>
              <a:rPr lang="en-AU" sz="900" dirty="0">
                <a:hlinkClick r:id="rId3"/>
              </a:rPr>
              <a:t>https://en.wikipedia.org/wiki/No_free_lunch_theorem</a:t>
            </a:r>
            <a:endParaRPr lang="en-AU" sz="900" b="1" dirty="0"/>
          </a:p>
        </p:txBody>
      </p:sp>
    </p:spTree>
    <p:extLst>
      <p:ext uri="{BB962C8B-B14F-4D97-AF65-F5344CB8AC3E}">
        <p14:creationId xmlns:p14="http://schemas.microsoft.com/office/powerpoint/2010/main" val="11222633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Klaus </a:t>
            </a:r>
            <a:r>
              <a:rPr lang="en-AU" dirty="0" err="1"/>
              <a:t>Schmeh</a:t>
            </a:r>
            <a:r>
              <a:rPr lang="en-AU" dirty="0"/>
              <a:t>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479376" y="908720"/>
            <a:ext cx="45365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err="1"/>
              <a:t>Cipherbrain</a:t>
            </a:r>
            <a:r>
              <a:rPr lang="en-AU" dirty="0"/>
              <a:t> blog of Klaus </a:t>
            </a:r>
            <a:r>
              <a:rPr lang="en-AU" dirty="0" err="1"/>
              <a:t>Schmeh</a:t>
            </a:r>
            <a:endParaRPr lang="en-AU" dirty="0"/>
          </a:p>
          <a:p>
            <a:endParaRPr lang="en-AU" dirty="0"/>
          </a:p>
          <a:p>
            <a:r>
              <a:rPr lang="en-AU" dirty="0"/>
              <a:t>We know the best-ever human solver (Alf Monge) can solve </a:t>
            </a:r>
            <a:r>
              <a:rPr lang="en-AU" b="1" dirty="0"/>
              <a:t>50-60</a:t>
            </a:r>
            <a:r>
              <a:rPr lang="en-AU" dirty="0"/>
              <a:t> letter challenges in about half an hour and on occasion (special cases) even a 30-letter challenge.</a:t>
            </a:r>
          </a:p>
          <a:p>
            <a:endParaRPr lang="en-AU" dirty="0"/>
          </a:p>
          <a:p>
            <a:r>
              <a:rPr lang="en-AU" dirty="0"/>
              <a:t>Klaus </a:t>
            </a:r>
            <a:r>
              <a:rPr lang="en-AU" dirty="0" err="1"/>
              <a:t>Schmeh</a:t>
            </a:r>
            <a:r>
              <a:rPr lang="en-AU" dirty="0"/>
              <a:t> started a challenge in 2018</a:t>
            </a:r>
          </a:p>
          <a:p>
            <a:endParaRPr lang="en-AU" dirty="0"/>
          </a:p>
          <a:p>
            <a:r>
              <a:rPr lang="en-AU" b="1" dirty="0"/>
              <a:t>What is the shortest Playfair cipher (in English) with a random matrix that can be solved?</a:t>
            </a:r>
          </a:p>
          <a:p>
            <a:endParaRPr lang="en-AU" dirty="0"/>
          </a:p>
          <a:p>
            <a:r>
              <a:rPr lang="en-AU" dirty="0"/>
              <a:t>Traditional rules </a:t>
            </a:r>
            <a:r>
              <a:rPr lang="en-AU" dirty="0" err="1"/>
              <a:t>i.e</a:t>
            </a:r>
            <a:r>
              <a:rPr lang="en-AU" dirty="0"/>
              <a:t> I/J combined, doubled letters split with an X</a:t>
            </a:r>
          </a:p>
          <a:p>
            <a:endParaRPr lang="en-AU" dirty="0"/>
          </a:p>
          <a:p>
            <a:r>
              <a:rPr lang="en-AU" dirty="0"/>
              <a:t>(Obviously with a dictionary keyword based matrix we can search through the whole dictionary)</a:t>
            </a:r>
          </a:p>
          <a:p>
            <a:endParaRPr lang="en-AU" dirty="0"/>
          </a:p>
          <a:p>
            <a:r>
              <a:rPr lang="en-AU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41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D90A3-C531-4CCA-8375-9F2F7F392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617" y="1468501"/>
            <a:ext cx="6790345" cy="40769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D34742-E126-4A35-A6C5-8689E9F502C5}"/>
              </a:ext>
            </a:extLst>
          </p:cNvPr>
          <p:cNvSpPr/>
          <p:nvPr/>
        </p:nvSpPr>
        <p:spPr>
          <a:xfrm>
            <a:off x="6816080" y="598701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</a:p>
          <a:p>
            <a:r>
              <a:rPr lang="en-AU" sz="900" dirty="0">
                <a:hlinkClick r:id="rId4"/>
              </a:rPr>
              <a:t>https://scienceblogs.de/klausis-krypto-kolumne/files/2022/06/Schmeh-Bean.jpg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1123040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50 letter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50 letter challenge: 7 April 2018</a:t>
            </a:r>
          </a:p>
          <a:p>
            <a:endParaRPr lang="en-AU" dirty="0"/>
          </a:p>
          <a:p>
            <a:r>
              <a:rPr lang="en-AU" dirty="0"/>
              <a:t>George </a:t>
            </a:r>
            <a:r>
              <a:rPr lang="en-AU" dirty="0" err="1"/>
              <a:t>Lasry</a:t>
            </a:r>
            <a:r>
              <a:rPr lang="en-AU" dirty="0"/>
              <a:t> (a co-author, pictured, Ph.D. Kassel University 2018)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42</a:t>
            </a:fld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19F3EE-02A1-49B5-A066-AEBD23D382AF}"/>
              </a:ext>
            </a:extLst>
          </p:cNvPr>
          <p:cNvSpPr/>
          <p:nvPr/>
        </p:nvSpPr>
        <p:spPr>
          <a:xfrm>
            <a:off x="623392" y="2228671"/>
            <a:ext cx="10297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MQVSKPEVISBAWKTPKPPNAUNUNEGLUZTYUZLYGCTZKNKUSTAGCTNQ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WHILEINPARISIRECEIVEDORDERSTOREPORT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TOGENERALFOSTER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8FC016-947D-430D-A376-75352D142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2277046"/>
            <a:ext cx="3876895" cy="29739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2E1588-F798-46F0-B82C-A1A1AE2C52DB}"/>
              </a:ext>
            </a:extLst>
          </p:cNvPr>
          <p:cNvSpPr/>
          <p:nvPr/>
        </p:nvSpPr>
        <p:spPr>
          <a:xfrm>
            <a:off x="5899427" y="54799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900" dirty="0"/>
              <a:t>source</a:t>
            </a:r>
          </a:p>
          <a:p>
            <a:r>
              <a:rPr lang="en-AU" sz="900" dirty="0">
                <a:hlinkClick r:id="rId4"/>
              </a:rPr>
              <a:t>https://scienceblogs.de/klausis-krypto-kolumne/2018/04/07/playfair-cipher-is-it-unbreakable-if-the-message-has-only-50-letters/</a:t>
            </a:r>
            <a:endParaRPr lang="en-AU" sz="900" dirty="0"/>
          </a:p>
          <a:p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5315737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40 letter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8 December 2018</a:t>
            </a:r>
          </a:p>
          <a:p>
            <a:endParaRPr lang="en-AU" dirty="0"/>
          </a:p>
          <a:p>
            <a:r>
              <a:rPr lang="en-AU" dirty="0"/>
              <a:t>Nils </a:t>
            </a:r>
            <a:r>
              <a:rPr lang="en-AU" dirty="0" err="1"/>
              <a:t>Kopal</a:t>
            </a:r>
            <a:r>
              <a:rPr lang="en-AU" dirty="0"/>
              <a:t> (University of Siegen)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OFFCERVUMWMOOMRUFIWCMAOGFVZYFXYBHGUXZVEH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MEETYOUTOMORROWATFOURTWENTYATMARKETPLACE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43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ECAA4A-FCB3-4266-AB58-2FD9D2CEA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764704"/>
            <a:ext cx="5316083" cy="39870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E2134C-AA72-408A-A788-3028DE68192C}"/>
              </a:ext>
            </a:extLst>
          </p:cNvPr>
          <p:cNvSpPr txBox="1"/>
          <p:nvPr/>
        </p:nvSpPr>
        <p:spPr>
          <a:xfrm>
            <a:off x="5835670" y="5977880"/>
            <a:ext cx="61718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 dirty="0">
                <a:hlinkClick r:id="rId4"/>
              </a:rPr>
              <a:t>https://scienceblogs.de/klausis-krypto-kolumne/2018/12/08/playfair-cipher-is-it-breakable-if-the-message-has-only-40-letters/</a:t>
            </a:r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199589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30 and 28 letters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184448" y="632245"/>
            <a:ext cx="1116124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30-letter challenge: 15 April 2019</a:t>
            </a:r>
          </a:p>
          <a:p>
            <a:endParaRPr lang="en-AU" dirty="0"/>
          </a:p>
          <a:p>
            <a:r>
              <a:rPr lang="en-AU" dirty="0"/>
              <a:t>Solved 3 September 2019 by Magnus </a:t>
            </a:r>
            <a:r>
              <a:rPr lang="en-AU" dirty="0" err="1"/>
              <a:t>Ekhall</a:t>
            </a:r>
            <a:endParaRPr lang="en-AU" dirty="0"/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SXCREDBQUGVZRSMNDSIKRKWRSGNSNXVM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TAKETHELASTXTRAINTOYORKONSUNDAYX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Simulated annealing with “</a:t>
            </a:r>
            <a:r>
              <a:rPr lang="en-AU" dirty="0" err="1">
                <a:cs typeface="Courier New" panose="02070309020205020404" pitchFamily="49" charset="0"/>
              </a:rPr>
              <a:t>tabu</a:t>
            </a:r>
            <a:r>
              <a:rPr lang="en-AU" dirty="0">
                <a:cs typeface="Courier New" panose="02070309020205020404" pitchFamily="49" charset="0"/>
              </a:rPr>
              <a:t> search”, 5-grams</a:t>
            </a:r>
          </a:p>
          <a:p>
            <a:endParaRPr lang="en-AU" dirty="0"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28-letter challenge: 10 September 2019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Solved 11 November 2019 by Magnus </a:t>
            </a:r>
            <a:r>
              <a:rPr lang="en-AU" dirty="0" err="1">
                <a:cs typeface="Courier New" panose="02070309020205020404" pitchFamily="49" charset="0"/>
              </a:rPr>
              <a:t>Ekhall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ZXLSEWHCHUCELQOEPNYRIWYCVQLS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STAYWHEREYOUAREUNTILTHURSDAY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>
                <a:cs typeface="Courier New" panose="02070309020205020404" pitchFamily="49" charset="0"/>
              </a:rPr>
              <a:t>Basis: simulated annealing, 6-grams, </a:t>
            </a:r>
            <a:r>
              <a:rPr lang="en-AU" dirty="0" err="1">
                <a:cs typeface="Courier New" panose="02070309020205020404" pitchFamily="49" charset="0"/>
              </a:rPr>
              <a:t>Aho-Corasick</a:t>
            </a:r>
            <a:r>
              <a:rPr lang="en-AU" dirty="0">
                <a:cs typeface="Courier New" panose="02070309020205020404" pitchFamily="49" charset="0"/>
              </a:rPr>
              <a:t> algorithm, but manual intervention needed</a:t>
            </a:r>
          </a:p>
          <a:p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900" dirty="0">
                <a:cs typeface="Courier New" panose="02070309020205020404" pitchFamily="49" charset="0"/>
                <a:hlinkClick r:id="rId3"/>
              </a:rPr>
              <a:t>https://scienceblogs.de/klausis-krypto-kolumne/2019/04/15/playfair-cipher-is-it-breakable-if-the-message-has-only-30-letters/?all=1</a:t>
            </a:r>
            <a:endParaRPr lang="en-AU" sz="900" dirty="0">
              <a:cs typeface="Courier New" panose="02070309020205020404" pitchFamily="49" charset="0"/>
            </a:endParaRPr>
          </a:p>
          <a:p>
            <a:r>
              <a:rPr lang="en-AU" sz="900" dirty="0">
                <a:cs typeface="Courier New" panose="02070309020205020404" pitchFamily="49" charset="0"/>
                <a:hlinkClick r:id="rId4"/>
              </a:rPr>
              <a:t>https://scienceblogs.de/klausis-krypto-kolumne/2019/09/05/magnus-ekhall-solves-playfair-challenge-and-sets-a-new-world-record/</a:t>
            </a:r>
            <a:endParaRPr lang="en-AU" sz="900" dirty="0">
              <a:cs typeface="Courier New" panose="02070309020205020404" pitchFamily="49" charset="0"/>
            </a:endParaRPr>
          </a:p>
          <a:p>
            <a:r>
              <a:rPr lang="en-AU" sz="900" dirty="0">
                <a:cs typeface="Courier New" panose="02070309020205020404" pitchFamily="49" charset="0"/>
                <a:hlinkClick r:id="rId5"/>
              </a:rPr>
              <a:t>https://scienceblogs.de/klausis-krypto-kolumne/2019/09/10/can-you-solve-this-playfair-cryptogram-and-set-a-new-world-record/?all=1</a:t>
            </a:r>
            <a:endParaRPr lang="en-AU" sz="900" dirty="0">
              <a:cs typeface="Courier New" panose="02070309020205020404" pitchFamily="49" charset="0"/>
            </a:endParaRPr>
          </a:p>
          <a:p>
            <a:r>
              <a:rPr lang="en-AU" sz="900" dirty="0">
                <a:cs typeface="Courier New" panose="02070309020205020404" pitchFamily="49" charset="0"/>
                <a:hlinkClick r:id="rId6"/>
              </a:rPr>
              <a:t>https://scienceblogs.de/klausis-krypto-kolumne/2019/11/14/magnus-ekhall-solves-28-letter-playfair-challenge-and-sets-new-world-record/</a:t>
            </a:r>
            <a:endParaRPr lang="en-AU" sz="900" dirty="0">
              <a:cs typeface="Courier New" panose="020703090202050204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44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2429D9-E5D8-4009-A2AE-19BDEE2C4B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3138" y="1423959"/>
            <a:ext cx="4653136" cy="3489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CC68A4-6A10-4512-8143-BDA8C072B83D}"/>
              </a:ext>
            </a:extLst>
          </p:cNvPr>
          <p:cNvSpPr txBox="1"/>
          <p:nvPr/>
        </p:nvSpPr>
        <p:spPr>
          <a:xfrm>
            <a:off x="8400256" y="5926058"/>
            <a:ext cx="331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Magnus in Amsterdam June 2022</a:t>
            </a:r>
          </a:p>
          <a:p>
            <a:r>
              <a:rPr lang="en-AU" dirty="0"/>
              <a:t>Holding US WW2 Bombe plans</a:t>
            </a:r>
          </a:p>
        </p:txBody>
      </p:sp>
    </p:spTree>
    <p:extLst>
      <p:ext uri="{BB962C8B-B14F-4D97-AF65-F5344CB8AC3E}">
        <p14:creationId xmlns:p14="http://schemas.microsoft.com/office/powerpoint/2010/main" val="2238318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26 letters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26-letter challenge: 22 November 2019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DBAQIHKNRWVBKWNADQWRAMOQIY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WAITFORFURTHERINSTRUCTIONS</a:t>
            </a:r>
          </a:p>
          <a:p>
            <a:endParaRPr lang="en-AU" dirty="0"/>
          </a:p>
          <a:p>
            <a:r>
              <a:rPr lang="en-AU" dirty="0"/>
              <a:t>Solved 17 December 2019 by Konstantin </a:t>
            </a:r>
            <a:r>
              <a:rPr lang="en-AU" dirty="0" err="1"/>
              <a:t>Hamidullin</a:t>
            </a:r>
            <a:endParaRPr lang="en-AU" dirty="0"/>
          </a:p>
          <a:p>
            <a:endParaRPr lang="en-AU" dirty="0"/>
          </a:p>
          <a:p>
            <a:r>
              <a:rPr lang="en-AU" dirty="0"/>
              <a:t>Using n-gram statistics for </a:t>
            </a:r>
            <a:r>
              <a:rPr lang="en-AU" i="1" dirty="0"/>
              <a:t>words</a:t>
            </a:r>
            <a:r>
              <a:rPr lang="en-AU" dirty="0"/>
              <a:t>, building solution from left to right with guided search</a:t>
            </a:r>
          </a:p>
          <a:p>
            <a:endParaRPr lang="en-AU" dirty="0"/>
          </a:p>
          <a:p>
            <a:r>
              <a:rPr lang="en-AU" sz="900" dirty="0">
                <a:hlinkClick r:id="rId3"/>
              </a:rPr>
              <a:t>https://scienceblogs.de/klausis-krypto-kolumne/2019/11/22/can-you-solve-this-playfair-cryptogram-and-set-a-new-world-record-2/</a:t>
            </a:r>
            <a:endParaRPr lang="en-AU" sz="900" dirty="0"/>
          </a:p>
          <a:p>
            <a:r>
              <a:rPr lang="en-AU" sz="900" dirty="0">
                <a:hlinkClick r:id="rId4"/>
              </a:rPr>
              <a:t>https://scienceblogs.de/klausis-krypto-kolumne/2019/12/21/konstantin-hamidullin-solves-26-letter-playfair-challenge-and-sets-new-world-record/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4167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Playfair cipher – unsolved challenges 24/22 letters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623392" y="1124744"/>
            <a:ext cx="111612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24-letter challenge 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VYRSTKSVSDQLARMWTLRZNVUC</a:t>
            </a:r>
            <a:r>
              <a:rPr lang="en-AU" b="1" dirty="0"/>
              <a:t> </a:t>
            </a:r>
            <a:r>
              <a:rPr lang="en-AU" dirty="0"/>
              <a:t>(27 January 2020)</a:t>
            </a:r>
            <a:endParaRPr lang="en-AU" b="1" dirty="0"/>
          </a:p>
          <a:p>
            <a:r>
              <a:rPr lang="en-AU" dirty="0"/>
              <a:t>22-letter challenge 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NTKRKDLDGHISZWLICKHIAO</a:t>
            </a:r>
            <a:r>
              <a:rPr lang="en-AU" b="1" dirty="0"/>
              <a:t> </a:t>
            </a:r>
            <a:r>
              <a:rPr lang="en-AU" dirty="0"/>
              <a:t>(13 August 2021) solution may not be unique</a:t>
            </a:r>
            <a:endParaRPr lang="en-AU" b="1" dirty="0"/>
          </a:p>
          <a:p>
            <a:endParaRPr lang="en-AU" dirty="0"/>
          </a:p>
          <a:p>
            <a:r>
              <a:rPr lang="en-AU" dirty="0"/>
              <a:t>Possible 24-letter solutions given by Konstantin </a:t>
            </a:r>
            <a:r>
              <a:rPr lang="en-AU" dirty="0" err="1"/>
              <a:t>Hamidullin</a:t>
            </a:r>
            <a:r>
              <a:rPr lang="en-AU" dirty="0"/>
              <a:t> (“</a:t>
            </a:r>
            <a:r>
              <a:rPr lang="en-AU" dirty="0" err="1"/>
              <a:t>farmerjohn</a:t>
            </a:r>
            <a:r>
              <a:rPr lang="en-AU" dirty="0"/>
              <a:t>”):</a:t>
            </a:r>
          </a:p>
          <a:p>
            <a:endParaRPr lang="en-AU" dirty="0"/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and perhaps he’s collecting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they say the liquor had gone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the name of springtime leaf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he counted companion boats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you’re confusing dark grapes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dear me did not fall heavily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Basil has a very short space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he counted companion goats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you’ve met the pointed boots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came to an English diabolo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I do wish those forms of wine</a:t>
            </a:r>
            <a:b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say nothing but a form advice</a:t>
            </a:r>
          </a:p>
          <a:p>
            <a:br>
              <a:rPr lang="en-AU" dirty="0"/>
            </a:br>
            <a:r>
              <a:rPr lang="en-AU" sz="900" dirty="0"/>
              <a:t>source  </a:t>
            </a:r>
            <a:r>
              <a:rPr lang="en-AU" sz="900" dirty="0">
                <a:hlinkClick r:id="rId3"/>
              </a:rPr>
              <a:t>https://scienceblogs.de/klausis-krypto-kolumne/2020/01/27/can-you-solve-this-playfair-cryptogram-and-set-a-new-world-record-3/</a:t>
            </a:r>
            <a:endParaRPr lang="en-AU" sz="900" dirty="0"/>
          </a:p>
          <a:p>
            <a:r>
              <a:rPr lang="en-AU" sz="900" dirty="0">
                <a:hlinkClick r:id="rId4"/>
              </a:rPr>
              <a:t>https://doi.org/10.1080/01611194.2021.1905734</a:t>
            </a:r>
            <a:endParaRPr lang="en-AU" sz="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52332-2226-DC32-6201-6BAEEB828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6802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AC9C-37FF-49F4-A671-242D896CB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B73C7-3083-44B0-BD4A-361C2B0D65B7}"/>
              </a:ext>
            </a:extLst>
          </p:cNvPr>
          <p:cNvSpPr txBox="1"/>
          <p:nvPr/>
        </p:nvSpPr>
        <p:spPr>
          <a:xfrm>
            <a:off x="1271464" y="1340768"/>
            <a:ext cx="6696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Contact information</a:t>
            </a:r>
          </a:p>
          <a:p>
            <a:endParaRPr lang="en-AU" sz="3600" dirty="0"/>
          </a:p>
          <a:p>
            <a:r>
              <a:rPr lang="en-AU" sz="3600" b="1" dirty="0">
                <a:hlinkClick r:id="rId3"/>
              </a:rPr>
              <a:t>R.Bean1@uq.edu.au</a:t>
            </a:r>
            <a:r>
              <a:rPr lang="en-AU" sz="3600" b="1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7F419C-DEDF-86A5-EA15-C29BE759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DB5EB-4F53-4A09-801D-F730F2FA0418}" type="slidenum">
              <a:rPr lang="en-AU" smtClean="0"/>
              <a:t>47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2481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9F4BA5FD84C4CA4AEAFD3FA6B0AD7" ma:contentTypeVersion="14" ma:contentTypeDescription="Create a new document." ma:contentTypeScope="" ma:versionID="acea35ac63bac5a0fa8fd0024fbbbda7">
  <xsd:schema xmlns:xsd="http://www.w3.org/2001/XMLSchema" xmlns:xs="http://www.w3.org/2001/XMLSchema" xmlns:p="http://schemas.microsoft.com/office/2006/metadata/properties" xmlns:ns3="2ff04808-07e8-40d2-b607-c5da11d3d110" xmlns:ns4="3f59e160-d5d5-4cc6-a1eb-6fa942358642" targetNamespace="http://schemas.microsoft.com/office/2006/metadata/properties" ma:root="true" ma:fieldsID="c9c5360d9c73d825ed83b1d163b50b90" ns3:_="" ns4:_="">
    <xsd:import namespace="2ff04808-07e8-40d2-b607-c5da11d3d110"/>
    <xsd:import namespace="3f59e160-d5d5-4cc6-a1eb-6fa9423586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04808-07e8-40d2-b607-c5da11d3d1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9e160-d5d5-4cc6-a1eb-6fa94235864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65AC2F-CE66-4329-B5AF-1EFD4B46BE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48BE0A-CAE4-4264-B99D-2DE52C840EAA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  <ds:schemaRef ds:uri="3f59e160-d5d5-4cc6-a1eb-6fa942358642"/>
    <ds:schemaRef ds:uri="2ff04808-07e8-40d2-b607-c5da11d3d11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4008D72-E3B6-43EE-98B4-81CA329AD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04808-07e8-40d2-b607-c5da11d3d110"/>
    <ds:schemaRef ds:uri="3f59e160-d5d5-4cc6-a1eb-6fa9423586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17184</TotalTime>
  <Words>4380</Words>
  <Application>Microsoft Office PowerPoint</Application>
  <PresentationFormat>Widescreen</PresentationFormat>
  <Paragraphs>866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Courier New</vt:lpstr>
      <vt:lpstr>Office Theme</vt:lpstr>
      <vt:lpstr>Hill climbing and simulated annealing for cipher solving</vt:lpstr>
      <vt:lpstr>Classical Ciphers</vt:lpstr>
      <vt:lpstr>Classical Ciphers</vt:lpstr>
      <vt:lpstr>Monoalphabetic substitution</vt:lpstr>
      <vt:lpstr>Solving Monoalphabetic substitution ciphers</vt:lpstr>
      <vt:lpstr>Scoring Text</vt:lpstr>
      <vt:lpstr>N=1 Case</vt:lpstr>
      <vt:lpstr>Index of Coincidence</vt:lpstr>
      <vt:lpstr>Back to scoring</vt:lpstr>
      <vt:lpstr>N=2 Case</vt:lpstr>
      <vt:lpstr>Scoring using bigrams</vt:lpstr>
      <vt:lpstr>Scoring using bigrams</vt:lpstr>
      <vt:lpstr>Search the Keyspace</vt:lpstr>
      <vt:lpstr>Hill Climbing</vt:lpstr>
      <vt:lpstr>Hill Climbing</vt:lpstr>
      <vt:lpstr>Hill Climbing with N=2 bigrams</vt:lpstr>
      <vt:lpstr>Hill Climbing with N=3 trigrams</vt:lpstr>
      <vt:lpstr>Hill Climbing with N=6 Hexagrams</vt:lpstr>
      <vt:lpstr>How many Parameters? What were our inputs?</vt:lpstr>
      <vt:lpstr>Easy vs Complex ciphers</vt:lpstr>
      <vt:lpstr>Playfair cipher</vt:lpstr>
      <vt:lpstr>Playfair cipher</vt:lpstr>
      <vt:lpstr>Playfair cipher</vt:lpstr>
      <vt:lpstr>Playfair cipher – Case 1 of 4</vt:lpstr>
      <vt:lpstr>Playfair cipher – Case 2 of 4</vt:lpstr>
      <vt:lpstr>Playfair cipher – Case 3 of 4</vt:lpstr>
      <vt:lpstr>Playfair cipher – Case 4 of 4</vt:lpstr>
      <vt:lpstr>Playfair – The Weaknesses. Mauborgne (1914)</vt:lpstr>
      <vt:lpstr>Playfair cipher – Dorothy L. Sayers (1932)</vt:lpstr>
      <vt:lpstr>Playfair cipher – Sir George Aston (1933)</vt:lpstr>
      <vt:lpstr>Playfair cipher – Alf Mongé</vt:lpstr>
      <vt:lpstr>Playfair cipher – Thouless First Cipher (1948)</vt:lpstr>
      <vt:lpstr>Playfair cipher – Thouless First Cipher (1948)</vt:lpstr>
      <vt:lpstr>Playfair cipher – Thouless Second Cipher</vt:lpstr>
      <vt:lpstr>Playfair cipher – Difficulty level (Lasry)</vt:lpstr>
      <vt:lpstr>Playfair cipher – Hill Climbing / SA</vt:lpstr>
      <vt:lpstr>Playfair cipher – Hill Climbing / SA</vt:lpstr>
      <vt:lpstr>Simulated Annealing</vt:lpstr>
      <vt:lpstr>Simulated Annealing – Cowan’s Algorithm</vt:lpstr>
      <vt:lpstr>Simulated Annealing vs Hill Climbing</vt:lpstr>
      <vt:lpstr>Playfair cipher – Klaus Schmeh challenge</vt:lpstr>
      <vt:lpstr>Playfair cipher – 50 letter challenge</vt:lpstr>
      <vt:lpstr>Playfair cipher – 40 letter challenge</vt:lpstr>
      <vt:lpstr>Playfair cipher – 30 and 28 letters</vt:lpstr>
      <vt:lpstr>Playfair cipher – 26 letters</vt:lpstr>
      <vt:lpstr>Playfair cipher – unsolved challenges 24/22 letters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Methodology for IEEE-CIS Technical Challenge on Predict+Optimize for Renewable Energy Scheduling</dc:title>
  <dc:creator>Richard Bean</dc:creator>
  <cp:lastModifiedBy>Richard Bean</cp:lastModifiedBy>
  <cp:revision>158</cp:revision>
  <dcterms:created xsi:type="dcterms:W3CDTF">2022-02-07T01:13:50Z</dcterms:created>
  <dcterms:modified xsi:type="dcterms:W3CDTF">2022-11-03T02:16:24Z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0x010100E269F4BA5FD84C4CA4AEAFD3FA6B0AD7</vt:lpwstr>
  </property>
</Properties>
</file>